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79975" cy="42808525"/>
  <p:notesSz cx="6797675" cy="9928225"/>
  <p:defaultTextStyle>
    <a:lvl1pPr marL="54306" marR="54306">
      <a:defRPr sz="800">
        <a:uFill>
          <a:solidFill/>
        </a:uFill>
        <a:latin typeface="+mn-lt"/>
        <a:ea typeface="+mn-ea"/>
        <a:cs typeface="+mn-cs"/>
        <a:sym typeface="Times New Roman"/>
      </a:defRPr>
    </a:lvl1pPr>
    <a:lvl2pPr marL="54306" marR="54306" indent="356391">
      <a:defRPr sz="800">
        <a:uFill>
          <a:solidFill/>
        </a:uFill>
        <a:latin typeface="+mn-lt"/>
        <a:ea typeface="+mn-ea"/>
        <a:cs typeface="+mn-cs"/>
        <a:sym typeface="Times New Roman"/>
      </a:defRPr>
    </a:lvl2pPr>
    <a:lvl3pPr marL="54306" marR="54306" indent="712782">
      <a:defRPr sz="800">
        <a:uFill>
          <a:solidFill/>
        </a:uFill>
        <a:latin typeface="+mn-lt"/>
        <a:ea typeface="+mn-ea"/>
        <a:cs typeface="+mn-cs"/>
        <a:sym typeface="Times New Roman"/>
      </a:defRPr>
    </a:lvl3pPr>
    <a:lvl4pPr marL="54306" marR="54306" indent="1069172">
      <a:defRPr sz="800">
        <a:uFill>
          <a:solidFill/>
        </a:uFill>
        <a:latin typeface="+mn-lt"/>
        <a:ea typeface="+mn-ea"/>
        <a:cs typeface="+mn-cs"/>
        <a:sym typeface="Times New Roman"/>
      </a:defRPr>
    </a:lvl4pPr>
    <a:lvl5pPr marL="54306" marR="54306" indent="1425565">
      <a:defRPr sz="800">
        <a:uFill>
          <a:solidFill/>
        </a:uFill>
        <a:latin typeface="+mn-lt"/>
        <a:ea typeface="+mn-ea"/>
        <a:cs typeface="+mn-cs"/>
        <a:sym typeface="Times New Roman"/>
      </a:defRPr>
    </a:lvl5pPr>
    <a:lvl6pPr marL="54306" marR="54306" indent="1781956">
      <a:defRPr sz="800">
        <a:uFill>
          <a:solidFill/>
        </a:uFill>
        <a:latin typeface="+mn-lt"/>
        <a:ea typeface="+mn-ea"/>
        <a:cs typeface="+mn-cs"/>
        <a:sym typeface="Times New Roman"/>
      </a:defRPr>
    </a:lvl6pPr>
    <a:lvl7pPr marL="54306" marR="54306" indent="2155318">
      <a:defRPr sz="800">
        <a:uFill>
          <a:solidFill/>
        </a:uFill>
        <a:latin typeface="+mn-lt"/>
        <a:ea typeface="+mn-ea"/>
        <a:cs typeface="+mn-cs"/>
        <a:sym typeface="Times New Roman"/>
      </a:defRPr>
    </a:lvl7pPr>
    <a:lvl8pPr marL="54306" marR="54306" indent="2511709">
      <a:defRPr sz="800">
        <a:uFill>
          <a:solidFill/>
        </a:uFill>
        <a:latin typeface="+mn-lt"/>
        <a:ea typeface="+mn-ea"/>
        <a:cs typeface="+mn-cs"/>
        <a:sym typeface="Times New Roman"/>
      </a:defRPr>
    </a:lvl8pPr>
    <a:lvl9pPr marL="54306" marR="54306" indent="2868101">
      <a:defRPr sz="800">
        <a:uFill>
          <a:solidFill/>
        </a:uFill>
        <a:latin typeface="+mn-lt"/>
        <a:ea typeface="+mn-ea"/>
        <a:cs typeface="+mn-cs"/>
        <a:sym typeface="Times New Roman"/>
      </a:defRPr>
    </a:lvl9pPr>
  </p:defaultTextStyle>
  <p:extLst>
    <p:ext uri="{EFAFB233-063F-42B5-8137-9DF3F51BA10A}">
      <p15:sldGuideLst xmlns:p15="http://schemas.microsoft.com/office/powerpoint/2012/main">
        <p15:guide id="1" orient="horz" pos="13482">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E3A3"/>
    <a:srgbClr val="F9DB00"/>
    <a:srgbClr val="F2BD00"/>
    <a:srgbClr val="E36913"/>
    <a:srgbClr val="83B814"/>
    <a:srgbClr val="E9EEA8"/>
    <a:srgbClr val="1BA1AF"/>
    <a:srgbClr val="D9E9E5"/>
    <a:srgbClr val="9DC647"/>
    <a:srgbClr val="CA74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Ref idx="min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p:scale>
          <a:sx n="62" d="100"/>
          <a:sy n="62" d="100"/>
        </p:scale>
        <p:origin x="-3168" y="-5184"/>
      </p:cViewPr>
      <p:guideLst>
        <p:guide orient="horz" pos="13482"/>
        <p:guide pos="9537"/>
      </p:guideLst>
    </p:cSldViewPr>
  </p:slideViewPr>
  <p:notesTextViewPr>
    <p:cViewPr>
      <p:scale>
        <a:sx n="100" d="100"/>
        <a:sy n="100" d="100"/>
      </p:scale>
      <p:origin x="0" y="0"/>
    </p:cViewPr>
  </p:notesTextViewPr>
  <p:gridSpacing cx="252031" cy="252031"/>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10" name="Shape 10"/>
          <p:cNvSpPr>
            <a:spLocks noGrp="1"/>
          </p:cNvSpPr>
          <p:nvPr>
            <p:ph type="body" sz="quarter" idx="1"/>
          </p:nvPr>
        </p:nvSpPr>
        <p:spPr>
          <a:xfrm>
            <a:off x="906357" y="4715907"/>
            <a:ext cx="4984962" cy="4467701"/>
          </a:xfrm>
          <a:prstGeom prst="rect">
            <a:avLst/>
          </a:prstGeom>
        </p:spPr>
        <p:txBody>
          <a:bodyPr/>
          <a:lstStyle/>
          <a:p>
            <a:pPr lvl="0"/>
            <a:endParaRPr/>
          </a:p>
        </p:txBody>
      </p:sp>
    </p:spTree>
    <p:extLst>
      <p:ext uri="{BB962C8B-B14F-4D97-AF65-F5344CB8AC3E}">
        <p14:creationId xmlns:p14="http://schemas.microsoft.com/office/powerpoint/2010/main" val="1011895468"/>
      </p:ext>
    </p:extLst>
  </p:cSld>
  <p:clrMap bg1="lt1" tx1="dk1" bg2="lt2" tx2="dk2" accent1="accent1" accent2="accent2" accent3="accent3" accent4="accent4" accent5="accent5" accent6="accent6" hlink="hlink" folHlink="folHlink"/>
  <p:notesStyle>
    <a:lvl1pPr defTabSz="610956">
      <a:defRPr sz="2100">
        <a:latin typeface="Lucida Grande"/>
        <a:ea typeface="Lucida Grande"/>
        <a:cs typeface="Lucida Grande"/>
        <a:sym typeface="Lucida Grande"/>
      </a:defRPr>
    </a:lvl1pPr>
    <a:lvl2pPr indent="305478" defTabSz="610956">
      <a:defRPr sz="2100">
        <a:latin typeface="Lucida Grande"/>
        <a:ea typeface="Lucida Grande"/>
        <a:cs typeface="Lucida Grande"/>
        <a:sym typeface="Lucida Grande"/>
      </a:defRPr>
    </a:lvl2pPr>
    <a:lvl3pPr indent="610956" defTabSz="610956">
      <a:defRPr sz="2100">
        <a:latin typeface="Lucida Grande"/>
        <a:ea typeface="Lucida Grande"/>
        <a:cs typeface="Lucida Grande"/>
        <a:sym typeface="Lucida Grande"/>
      </a:defRPr>
    </a:lvl3pPr>
    <a:lvl4pPr indent="916435" defTabSz="610956">
      <a:defRPr sz="2100">
        <a:latin typeface="Lucida Grande"/>
        <a:ea typeface="Lucida Grande"/>
        <a:cs typeface="Lucida Grande"/>
        <a:sym typeface="Lucida Grande"/>
      </a:defRPr>
    </a:lvl4pPr>
    <a:lvl5pPr indent="1221913" defTabSz="610956">
      <a:defRPr sz="2100">
        <a:latin typeface="Lucida Grande"/>
        <a:ea typeface="Lucida Grande"/>
        <a:cs typeface="Lucida Grande"/>
        <a:sym typeface="Lucida Grande"/>
      </a:defRPr>
    </a:lvl5pPr>
    <a:lvl6pPr indent="1527391" defTabSz="610956">
      <a:defRPr sz="2100">
        <a:latin typeface="Lucida Grande"/>
        <a:ea typeface="Lucida Grande"/>
        <a:cs typeface="Lucida Grande"/>
        <a:sym typeface="Lucida Grande"/>
      </a:defRPr>
    </a:lvl6pPr>
    <a:lvl7pPr indent="1832869" defTabSz="610956">
      <a:defRPr sz="2100">
        <a:latin typeface="Lucida Grande"/>
        <a:ea typeface="Lucida Grande"/>
        <a:cs typeface="Lucida Grande"/>
        <a:sym typeface="Lucida Grande"/>
      </a:defRPr>
    </a:lvl7pPr>
    <a:lvl8pPr indent="2138347" defTabSz="610956">
      <a:defRPr sz="2100">
        <a:latin typeface="Lucida Grande"/>
        <a:ea typeface="Lucida Grande"/>
        <a:cs typeface="Lucida Grande"/>
        <a:sym typeface="Lucida Grande"/>
      </a:defRPr>
    </a:lvl8pPr>
    <a:lvl9pPr indent="2443825" defTabSz="610956">
      <a:defRPr sz="21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206" name="Shape 206"/>
          <p:cNvSpPr>
            <a:spLocks noGrp="1"/>
          </p:cNvSpPr>
          <p:nvPr>
            <p:ph type="body" sz="quarter" idx="1"/>
          </p:nvPr>
        </p:nvSpPr>
        <p:spPr>
          <a:prstGeom prst="rect">
            <a:avLst/>
          </a:prstGeom>
        </p:spPr>
        <p:txBody>
          <a:bodyPr/>
          <a:lstStyle>
            <a:lvl1pPr marL="53495" marR="53495" defTabSz="914400">
              <a:spcBef>
                <a:spcPts val="400"/>
              </a:spcBef>
              <a:buClr>
                <a:srgbClr val="000000"/>
              </a:buClr>
              <a:buFont typeface="Times New Roman"/>
              <a:defRPr sz="1200">
                <a:uFill>
                  <a:solidFill/>
                </a:uFill>
                <a:latin typeface="+mn-lt"/>
                <a:ea typeface="+mn-ea"/>
                <a:cs typeface="+mn-cs"/>
                <a:sym typeface="Times New Roman"/>
              </a:defRPr>
            </a:lvl1pPr>
          </a:lstStyle>
          <a:p>
            <a:pPr lvl="0">
              <a:defRPr sz="1800">
                <a:uFillTx/>
              </a:defRPr>
            </a:pPr>
            <a:r>
              <a:rPr lang="de-DE" sz="1200" dirty="0">
                <a:uFill>
                  <a:solidFill/>
                </a:uFill>
              </a:rPr>
              <a:t>Seitenlayout eingestellt</a:t>
            </a:r>
            <a:r>
              <a:rPr lang="de-DE" sz="1200" baseline="0" dirty="0">
                <a:uFill>
                  <a:solidFill/>
                </a:uFill>
              </a:rPr>
              <a:t> auf </a:t>
            </a:r>
            <a:r>
              <a:rPr lang="de-DE" sz="1200" dirty="0">
                <a:uFill>
                  <a:solidFill/>
                </a:uFill>
              </a:rPr>
              <a:t>Din</a:t>
            </a:r>
            <a:r>
              <a:rPr lang="de-DE" sz="1200" baseline="0" dirty="0">
                <a:uFill>
                  <a:solidFill/>
                </a:uFill>
              </a:rPr>
              <a:t> A0: </a:t>
            </a:r>
            <a:r>
              <a:rPr sz="1200" dirty="0">
                <a:uFill>
                  <a:solidFill/>
                </a:uFill>
              </a:rPr>
              <a:t>84,1</a:t>
            </a:r>
            <a:r>
              <a:rPr lang="de-DE" sz="1200" dirty="0">
                <a:uFill>
                  <a:solidFill/>
                </a:uFill>
              </a:rPr>
              <a:t>cm</a:t>
            </a:r>
            <a:r>
              <a:rPr sz="1200" dirty="0">
                <a:uFill>
                  <a:solidFill/>
                </a:uFill>
              </a:rPr>
              <a:t> x 118,9</a:t>
            </a:r>
            <a:r>
              <a:rPr lang="de-DE" sz="1200" dirty="0">
                <a:uFill>
                  <a:solidFill/>
                </a:uFill>
              </a:rPr>
              <a:t>cm</a:t>
            </a:r>
            <a:endParaRPr sz="1200" dirty="0">
              <a:uFill>
                <a:solidFill/>
              </a:u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Standarddesign">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6626B166-F095-06FE-123A-A147CFD75315}"/>
              </a:ext>
            </a:extLst>
          </p:cNvPr>
          <p:cNvSpPr/>
          <p:nvPr userDrawn="1"/>
        </p:nvSpPr>
        <p:spPr>
          <a:xfrm>
            <a:off x="270158" y="1241782"/>
            <a:ext cx="29739658" cy="3276403"/>
          </a:xfrm>
          <a:prstGeom prst="rect">
            <a:avLst/>
          </a:prstGeom>
          <a:solidFill>
            <a:schemeClr val="bg1"/>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Shape 39"/>
          <p:cNvSpPr/>
          <p:nvPr userDrawn="1"/>
        </p:nvSpPr>
        <p:spPr>
          <a:xfrm>
            <a:off x="20540587" y="1329336"/>
            <a:ext cx="7632848" cy="196977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algn="l"/>
            <a:r>
              <a:rPr sz="4800" b="1" dirty="0">
                <a:solidFill>
                  <a:srgbClr val="84B819"/>
                </a:solidFill>
                <a:latin typeface="Akkurat-Bold"/>
                <a:ea typeface="Akkurat-Bold"/>
                <a:cs typeface="Akkurat-Bold"/>
                <a:sym typeface="Akkurat-Bold"/>
              </a:rPr>
              <a:t>SFB 876</a:t>
            </a:r>
            <a:r>
              <a:rPr sz="3700" dirty="0">
                <a:latin typeface="Akkurat"/>
                <a:ea typeface="Akkurat"/>
                <a:cs typeface="Akkurat"/>
                <a:sym typeface="Akkurat"/>
              </a:rPr>
              <a:t>  </a:t>
            </a:r>
            <a:r>
              <a:rPr lang="de-DE" sz="4000" b="0" dirty="0">
                <a:latin typeface="Arial" pitchFamily="34" charset="0"/>
                <a:cs typeface="Arial" pitchFamily="34" charset="0"/>
              </a:rPr>
              <a:t>Verfügbarkeit von Information durch Analyse unter Ressourcenbeschränkung</a:t>
            </a:r>
          </a:p>
        </p:txBody>
      </p:sp>
      <p:pic>
        <p:nvPicPr>
          <p:cNvPr id="6" name="tudortmund.png"/>
          <p:cNvPicPr/>
          <p:nvPr userDrawn="1"/>
        </p:nvPicPr>
        <p:blipFill>
          <a:blip r:embed="rId3" cstate="print"/>
          <a:stretch>
            <a:fillRect/>
          </a:stretch>
        </p:blipFill>
        <p:spPr>
          <a:xfrm>
            <a:off x="315485" y="1241782"/>
            <a:ext cx="8896389" cy="1701998"/>
          </a:xfrm>
          <a:prstGeom prst="rect">
            <a:avLst/>
          </a:prstGeom>
          <a:ln w="12700">
            <a:miter lim="400000"/>
          </a:ln>
        </p:spPr>
      </p:pic>
      <p:pic>
        <p:nvPicPr>
          <p:cNvPr id="7" name="Picture 3" descr="C:\Users\Balthasar\SFB\Poster\logos\logo_256.png"/>
          <p:cNvPicPr>
            <a:picLocks noChangeAspect="1" noChangeArrowheads="1"/>
          </p:cNvPicPr>
          <p:nvPr userDrawn="1"/>
        </p:nvPicPr>
        <p:blipFill>
          <a:blip r:embed="rId4" cstate="print"/>
          <a:srcRect/>
          <a:stretch>
            <a:fillRect/>
          </a:stretch>
        </p:blipFill>
        <p:spPr bwMode="auto">
          <a:xfrm>
            <a:off x="27942968" y="1327960"/>
            <a:ext cx="2021523" cy="2061431"/>
          </a:xfrm>
          <a:prstGeom prst="rect">
            <a:avLst/>
          </a:prstGeom>
          <a:noFill/>
        </p:spPr>
      </p:pic>
      <p:sp>
        <p:nvSpPr>
          <p:cNvPr id="9" name="Rechteck 8"/>
          <p:cNvSpPr/>
          <p:nvPr userDrawn="1"/>
        </p:nvSpPr>
        <p:spPr>
          <a:xfrm>
            <a:off x="0" y="42376525"/>
            <a:ext cx="30279975" cy="432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1" name="Rechteck 10"/>
          <p:cNvSpPr/>
          <p:nvPr userDrawn="1"/>
        </p:nvSpPr>
        <p:spPr>
          <a:xfrm>
            <a:off x="0"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2" name="Rechteck 11"/>
          <p:cNvSpPr/>
          <p:nvPr userDrawn="1"/>
        </p:nvSpPr>
        <p:spPr>
          <a:xfrm>
            <a:off x="30027975"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3" name="Rechteck 12"/>
          <p:cNvSpPr/>
          <p:nvPr userDrawn="1"/>
        </p:nvSpPr>
        <p:spPr>
          <a:xfrm>
            <a:off x="0" y="0"/>
            <a:ext cx="30279975" cy="1260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4" name="Textfeld 13"/>
          <p:cNvSpPr txBox="1"/>
          <p:nvPr userDrawn="1"/>
        </p:nvSpPr>
        <p:spPr>
          <a:xfrm>
            <a:off x="10603430" y="76877"/>
            <a:ext cx="12097487" cy="71814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de-DE" sz="4000" b="1" i="1" u="none" strike="noStrike" cap="none" spc="0" normalizeH="0" baseline="0" dirty="0">
                <a:ln>
                  <a:noFill/>
                </a:ln>
                <a:solidFill>
                  <a:schemeClr val="bg1">
                    <a:lumMod val="75000"/>
                  </a:schemeClr>
                </a:solidFill>
                <a:effectLst/>
                <a:uFill>
                  <a:solidFill>
                    <a:srgbClr val="000000"/>
                  </a:solidFill>
                </a:uFill>
                <a:latin typeface="Arial" pitchFamily="34" charset="0"/>
                <a:ea typeface="+mn-ea"/>
                <a:cs typeface="Arial" pitchFamily="34" charset="0"/>
                <a:sym typeface="Times New Roman"/>
              </a:rPr>
              <a:t>Keine Elemente im grau hinterlegten Druckrand!</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194943" marR="194943" algn="ctr" defTabSz="3983945">
        <a:defRPr sz="19500">
          <a:uFill>
            <a:solidFill/>
          </a:uFill>
          <a:latin typeface="+mn-lt"/>
          <a:ea typeface="+mn-ea"/>
          <a:cs typeface="+mn-cs"/>
          <a:sym typeface="Times New Roman"/>
        </a:defRPr>
      </a:lvl1pPr>
      <a:lvl2pPr marL="194943" marR="194943" indent="305478" algn="ctr" defTabSz="3983945">
        <a:defRPr sz="19500">
          <a:uFill>
            <a:solidFill/>
          </a:uFill>
          <a:latin typeface="+mn-lt"/>
          <a:ea typeface="+mn-ea"/>
          <a:cs typeface="+mn-cs"/>
          <a:sym typeface="Times New Roman"/>
        </a:defRPr>
      </a:lvl2pPr>
      <a:lvl3pPr marL="194943" marR="194943" indent="610956" algn="ctr" defTabSz="3983945">
        <a:defRPr sz="19500">
          <a:uFill>
            <a:solidFill/>
          </a:uFill>
          <a:latin typeface="+mn-lt"/>
          <a:ea typeface="+mn-ea"/>
          <a:cs typeface="+mn-cs"/>
          <a:sym typeface="Times New Roman"/>
        </a:defRPr>
      </a:lvl3pPr>
      <a:lvl4pPr marL="194943" marR="194943" indent="916435" algn="ctr" defTabSz="3983945">
        <a:defRPr sz="19500">
          <a:uFill>
            <a:solidFill/>
          </a:uFill>
          <a:latin typeface="+mn-lt"/>
          <a:ea typeface="+mn-ea"/>
          <a:cs typeface="+mn-cs"/>
          <a:sym typeface="Times New Roman"/>
        </a:defRPr>
      </a:lvl4pPr>
      <a:lvl5pPr marL="194943" marR="194943" indent="1221913" algn="ctr" defTabSz="3983945">
        <a:defRPr sz="19500">
          <a:uFill>
            <a:solidFill/>
          </a:uFill>
          <a:latin typeface="+mn-lt"/>
          <a:ea typeface="+mn-ea"/>
          <a:cs typeface="+mn-cs"/>
          <a:sym typeface="Times New Roman"/>
        </a:defRPr>
      </a:lvl5pPr>
      <a:lvl6pPr marL="194943" marR="194943" indent="1527391" algn="ctr" defTabSz="3983945">
        <a:defRPr sz="19500">
          <a:uFill>
            <a:solidFill/>
          </a:uFill>
          <a:latin typeface="+mn-lt"/>
          <a:ea typeface="+mn-ea"/>
          <a:cs typeface="+mn-cs"/>
          <a:sym typeface="Times New Roman"/>
        </a:defRPr>
      </a:lvl6pPr>
      <a:lvl7pPr marL="194943" marR="194943" indent="1832869" algn="ctr" defTabSz="3983945">
        <a:defRPr sz="19500">
          <a:uFill>
            <a:solidFill/>
          </a:uFill>
          <a:latin typeface="+mn-lt"/>
          <a:ea typeface="+mn-ea"/>
          <a:cs typeface="+mn-cs"/>
          <a:sym typeface="Times New Roman"/>
        </a:defRPr>
      </a:lvl7pPr>
      <a:lvl8pPr marL="194943" marR="194943" indent="2138346" algn="ctr" defTabSz="3983945">
        <a:defRPr sz="19500">
          <a:uFill>
            <a:solidFill/>
          </a:uFill>
          <a:latin typeface="+mn-lt"/>
          <a:ea typeface="+mn-ea"/>
          <a:cs typeface="+mn-cs"/>
          <a:sym typeface="Times New Roman"/>
        </a:defRPr>
      </a:lvl8pPr>
      <a:lvl9pPr marL="194943" marR="194943" indent="2443825" algn="ctr" defTabSz="3983945">
        <a:defRPr sz="19500">
          <a:uFill>
            <a:solidFill/>
          </a:uFill>
          <a:latin typeface="+mn-lt"/>
          <a:ea typeface="+mn-ea"/>
          <a:cs typeface="+mn-cs"/>
          <a:sym typeface="Times New Roman"/>
        </a:defRPr>
      </a:lvl9pPr>
    </p:titleStyle>
    <p:bodyStyle>
      <a:lvl1pPr marL="1692636" marR="194943" indent="-1497692" defTabSz="3983945">
        <a:spcBef>
          <a:spcPts val="3341"/>
        </a:spcBef>
        <a:buSzPct val="100000"/>
        <a:buChar char="•"/>
        <a:defRPr sz="14600">
          <a:uFill>
            <a:solidFill/>
          </a:uFill>
          <a:latin typeface="+mn-lt"/>
          <a:ea typeface="+mn-ea"/>
          <a:cs typeface="+mn-cs"/>
          <a:sym typeface="Times New Roman"/>
        </a:defRPr>
      </a:lvl1pPr>
      <a:lvl2pPr marL="3655319" marR="194943" indent="-1476888" defTabSz="3983945">
        <a:spcBef>
          <a:spcPts val="3341"/>
        </a:spcBef>
        <a:buSzPct val="100000"/>
        <a:buChar char="•"/>
        <a:defRPr sz="14600">
          <a:uFill>
            <a:solidFill/>
          </a:uFill>
          <a:latin typeface="+mn-lt"/>
          <a:ea typeface="+mn-ea"/>
          <a:cs typeface="+mn-cs"/>
          <a:sym typeface="Times New Roman"/>
        </a:defRPr>
      </a:lvl2pPr>
      <a:lvl3pPr marL="5560340" marR="194943" indent="-1381451" defTabSz="3983945">
        <a:spcBef>
          <a:spcPts val="3341"/>
        </a:spcBef>
        <a:buSzPct val="100000"/>
        <a:buChar char="•"/>
        <a:defRPr sz="14600">
          <a:uFill>
            <a:solidFill/>
          </a:uFill>
          <a:latin typeface="+mn-lt"/>
          <a:ea typeface="+mn-ea"/>
          <a:cs typeface="+mn-cs"/>
          <a:sym typeface="Times New Roman"/>
        </a:defRPr>
      </a:lvl3pPr>
      <a:lvl4pPr marL="7845638" marR="194943" indent="-1668412" defTabSz="3983945">
        <a:spcBef>
          <a:spcPts val="3341"/>
        </a:spcBef>
        <a:buSzPct val="100000"/>
        <a:buChar char="•"/>
        <a:defRPr sz="14600">
          <a:uFill>
            <a:solidFill/>
          </a:uFill>
          <a:latin typeface="+mn-lt"/>
          <a:ea typeface="+mn-ea"/>
          <a:cs typeface="+mn-cs"/>
          <a:sym typeface="Times New Roman"/>
        </a:defRPr>
      </a:lvl4pPr>
      <a:lvl5pPr marL="9833303" marR="194943" indent="-1657740" defTabSz="3983945">
        <a:spcBef>
          <a:spcPts val="3341"/>
        </a:spcBef>
        <a:buSzPct val="100000"/>
        <a:buChar char="•"/>
        <a:defRPr sz="14600">
          <a:uFill>
            <a:solidFill/>
          </a:uFill>
          <a:latin typeface="+mn-lt"/>
          <a:ea typeface="+mn-ea"/>
          <a:cs typeface="+mn-cs"/>
          <a:sym typeface="Times New Roman"/>
        </a:defRPr>
      </a:lvl5pPr>
      <a:lvl6pPr marL="9833303" marR="194943" indent="-1657740" defTabSz="3983945">
        <a:spcBef>
          <a:spcPts val="3341"/>
        </a:spcBef>
        <a:buSzPct val="100000"/>
        <a:buChar char="•"/>
        <a:defRPr sz="14600">
          <a:uFill>
            <a:solidFill/>
          </a:uFill>
          <a:latin typeface="+mn-lt"/>
          <a:ea typeface="+mn-ea"/>
          <a:cs typeface="+mn-cs"/>
          <a:sym typeface="Times New Roman"/>
        </a:defRPr>
      </a:lvl6pPr>
      <a:lvl7pPr marL="9833303" marR="194943" indent="-1657740" defTabSz="3983945">
        <a:spcBef>
          <a:spcPts val="3341"/>
        </a:spcBef>
        <a:buSzPct val="100000"/>
        <a:buChar char="•"/>
        <a:defRPr sz="14600">
          <a:uFill>
            <a:solidFill/>
          </a:uFill>
          <a:latin typeface="+mn-lt"/>
          <a:ea typeface="+mn-ea"/>
          <a:cs typeface="+mn-cs"/>
          <a:sym typeface="Times New Roman"/>
        </a:defRPr>
      </a:lvl7pPr>
      <a:lvl8pPr marL="9833303" marR="194943" indent="-1657740" defTabSz="3983945">
        <a:spcBef>
          <a:spcPts val="3341"/>
        </a:spcBef>
        <a:buSzPct val="100000"/>
        <a:buChar char="•"/>
        <a:defRPr sz="14600">
          <a:uFill>
            <a:solidFill/>
          </a:uFill>
          <a:latin typeface="+mn-lt"/>
          <a:ea typeface="+mn-ea"/>
          <a:cs typeface="+mn-cs"/>
          <a:sym typeface="Times New Roman"/>
        </a:defRPr>
      </a:lvl8pPr>
      <a:lvl9pPr marL="9833303" marR="194943" indent="-1657740" defTabSz="3983945">
        <a:spcBef>
          <a:spcPts val="3341"/>
        </a:spcBef>
        <a:buSzPct val="100000"/>
        <a:buChar char="•"/>
        <a:defRPr sz="14600">
          <a:uFill>
            <a:solidFill/>
          </a:uFill>
          <a:latin typeface="+mn-lt"/>
          <a:ea typeface="+mn-ea"/>
          <a:cs typeface="+mn-cs"/>
          <a:sym typeface="Times New Roman"/>
        </a:defRPr>
      </a:lvl9pPr>
    </p:bodyStyle>
    <p:otherStyle>
      <a:lvl1pPr algn="ctr" defTabSz="610956">
        <a:defRPr sz="6300">
          <a:solidFill>
            <a:schemeClr val="tx1"/>
          </a:solidFill>
          <a:uFill>
            <a:solidFill/>
          </a:uFill>
          <a:latin typeface="+mn-lt"/>
          <a:ea typeface="+mn-ea"/>
          <a:cs typeface="+mn-cs"/>
          <a:sym typeface="Times New Roman"/>
        </a:defRPr>
      </a:lvl1pPr>
      <a:lvl2pPr indent="305478" algn="ctr" defTabSz="610956">
        <a:defRPr sz="6300">
          <a:solidFill>
            <a:schemeClr val="tx1"/>
          </a:solidFill>
          <a:uFill>
            <a:solidFill/>
          </a:uFill>
          <a:latin typeface="+mn-lt"/>
          <a:ea typeface="+mn-ea"/>
          <a:cs typeface="+mn-cs"/>
          <a:sym typeface="Times New Roman"/>
        </a:defRPr>
      </a:lvl2pPr>
      <a:lvl3pPr indent="610956" algn="ctr" defTabSz="610956">
        <a:defRPr sz="6300">
          <a:solidFill>
            <a:schemeClr val="tx1"/>
          </a:solidFill>
          <a:uFill>
            <a:solidFill/>
          </a:uFill>
          <a:latin typeface="+mn-lt"/>
          <a:ea typeface="+mn-ea"/>
          <a:cs typeface="+mn-cs"/>
          <a:sym typeface="Times New Roman"/>
        </a:defRPr>
      </a:lvl3pPr>
      <a:lvl4pPr indent="916435" algn="ctr" defTabSz="610956">
        <a:defRPr sz="6300">
          <a:solidFill>
            <a:schemeClr val="tx1"/>
          </a:solidFill>
          <a:uFill>
            <a:solidFill/>
          </a:uFill>
          <a:latin typeface="+mn-lt"/>
          <a:ea typeface="+mn-ea"/>
          <a:cs typeface="+mn-cs"/>
          <a:sym typeface="Times New Roman"/>
        </a:defRPr>
      </a:lvl4pPr>
      <a:lvl5pPr indent="1221913" algn="ctr" defTabSz="610956">
        <a:defRPr sz="6300">
          <a:solidFill>
            <a:schemeClr val="tx1"/>
          </a:solidFill>
          <a:uFill>
            <a:solidFill/>
          </a:uFill>
          <a:latin typeface="+mn-lt"/>
          <a:ea typeface="+mn-ea"/>
          <a:cs typeface="+mn-cs"/>
          <a:sym typeface="Times New Roman"/>
        </a:defRPr>
      </a:lvl5pPr>
      <a:lvl6pPr indent="1527391" algn="ctr" defTabSz="610956">
        <a:defRPr sz="6300">
          <a:solidFill>
            <a:schemeClr val="tx1"/>
          </a:solidFill>
          <a:uFill>
            <a:solidFill/>
          </a:uFill>
          <a:latin typeface="+mn-lt"/>
          <a:ea typeface="+mn-ea"/>
          <a:cs typeface="+mn-cs"/>
          <a:sym typeface="Times New Roman"/>
        </a:defRPr>
      </a:lvl6pPr>
      <a:lvl7pPr indent="1832869" algn="ctr" defTabSz="610956">
        <a:defRPr sz="6300">
          <a:solidFill>
            <a:schemeClr val="tx1"/>
          </a:solidFill>
          <a:uFill>
            <a:solidFill/>
          </a:uFill>
          <a:latin typeface="+mn-lt"/>
          <a:ea typeface="+mn-ea"/>
          <a:cs typeface="+mn-cs"/>
          <a:sym typeface="Times New Roman"/>
        </a:defRPr>
      </a:lvl7pPr>
      <a:lvl8pPr indent="2138347" algn="ctr" defTabSz="610956">
        <a:defRPr sz="6300">
          <a:solidFill>
            <a:schemeClr val="tx1"/>
          </a:solidFill>
          <a:uFill>
            <a:solidFill/>
          </a:uFill>
          <a:latin typeface="+mn-lt"/>
          <a:ea typeface="+mn-ea"/>
          <a:cs typeface="+mn-cs"/>
          <a:sym typeface="Times New Roman"/>
        </a:defRPr>
      </a:lvl8pPr>
      <a:lvl9pPr indent="2443825" algn="ctr" defTabSz="610956">
        <a:defRPr sz="6300">
          <a:solidFill>
            <a:schemeClr val="tx1"/>
          </a:solidFill>
          <a:uFill>
            <a:solidFill/>
          </a:uFill>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emf"/><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 Id="rId1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Abgerundetes Rechteck 101">
            <a:extLst>
              <a:ext uri="{FF2B5EF4-FFF2-40B4-BE49-F238E27FC236}">
                <a16:creationId xmlns:a16="http://schemas.microsoft.com/office/drawing/2014/main" id="{05A789DB-79B3-EE04-13FC-2C6E8D42862B}"/>
              </a:ext>
            </a:extLst>
          </p:cNvPr>
          <p:cNvSpPr>
            <a:spLocks/>
          </p:cNvSpPr>
          <p:nvPr/>
        </p:nvSpPr>
        <p:spPr>
          <a:xfrm>
            <a:off x="20102552" y="36941582"/>
            <a:ext cx="8697982" cy="3970407"/>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endParaRPr lang="en-US" sz="2400" dirty="0">
              <a:solidFill>
                <a:schemeClr val="tx1">
                  <a:lumMod val="75000"/>
                  <a:lumOff val="25000"/>
                </a:schemeClr>
              </a:solidFill>
              <a:uFill>
                <a:solidFill>
                  <a:srgbClr val="000000"/>
                </a:solidFill>
              </a:uFill>
              <a:latin typeface="Helvetica Light" panose="020B0403020202020204" pitchFamily="34" charset="0"/>
            </a:endParaRPr>
          </a:p>
        </p:txBody>
      </p:sp>
      <p:sp>
        <p:nvSpPr>
          <p:cNvPr id="16" name="Shape 16"/>
          <p:cNvSpPr/>
          <p:nvPr/>
        </p:nvSpPr>
        <p:spPr>
          <a:xfrm>
            <a:off x="1309540" y="5418543"/>
            <a:ext cx="18777002" cy="779929"/>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 </a:t>
            </a:r>
            <a:r>
              <a:rPr lang="de-DE" sz="4400"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Alameddine</a:t>
            </a: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 Ludwig Neste and Pascal Gutjahr</a:t>
            </a:r>
            <a:endParaRPr sz="4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250" name="Shape 16"/>
          <p:cNvSpPr/>
          <p:nvPr/>
        </p:nvSpPr>
        <p:spPr>
          <a:xfrm>
            <a:off x="1278282" y="4059256"/>
            <a:ext cx="27723409" cy="1026150"/>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Ideas</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to</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measure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prompt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component</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of</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atmospheric</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muon</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flux</a:t>
            </a:r>
            <a:endPar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cxnSp>
        <p:nvCxnSpPr>
          <p:cNvPr id="12" name="Gerade Verbindung 11">
            <a:extLst>
              <a:ext uri="{FF2B5EF4-FFF2-40B4-BE49-F238E27FC236}">
                <a16:creationId xmlns:a16="http://schemas.microsoft.com/office/drawing/2014/main" id="{CEA0AA36-A787-FD3E-C7C4-0F0F88FFB757}"/>
              </a:ext>
            </a:extLst>
          </p:cNvPr>
          <p:cNvCxnSpPr>
            <a:cxnSpLocks/>
          </p:cNvCxnSpPr>
          <p:nvPr/>
        </p:nvCxnSpPr>
        <p:spPr>
          <a:xfrm>
            <a:off x="1278282" y="3510061"/>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sp>
        <p:nvSpPr>
          <p:cNvPr id="21" name="Shape 20">
            <a:extLst>
              <a:ext uri="{FF2B5EF4-FFF2-40B4-BE49-F238E27FC236}">
                <a16:creationId xmlns:a16="http://schemas.microsoft.com/office/drawing/2014/main" id="{91B03170-5A3D-10A0-E06E-667A2FC77DFB}"/>
              </a:ext>
            </a:extLst>
          </p:cNvPr>
          <p:cNvSpPr/>
          <p:nvPr/>
        </p:nvSpPr>
        <p:spPr>
          <a:xfrm>
            <a:off x="1156856" y="7076720"/>
            <a:ext cx="22148483"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spcBef>
                <a:spcPts val="4009"/>
              </a:spcBef>
              <a:buClr>
                <a:srgbClr val="000000"/>
              </a:buClr>
              <a:defRPr sz="1800">
                <a:uFillTx/>
              </a:defRPr>
            </a:pP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jean-marco.alameddine@tu-dortmund.de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ludwig.neste@tu-dortmund.de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pascal.gutjahr@tu-dortmund.de</a:t>
            </a:r>
            <a:endPar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endParaRPr>
          </a:p>
        </p:txBody>
      </p:sp>
      <p:sp>
        <p:nvSpPr>
          <p:cNvPr id="22" name="Shape 16">
            <a:extLst>
              <a:ext uri="{FF2B5EF4-FFF2-40B4-BE49-F238E27FC236}">
                <a16:creationId xmlns:a16="http://schemas.microsoft.com/office/drawing/2014/main" id="{64751F56-C525-111F-DFC6-2838D1618CBA}"/>
              </a:ext>
            </a:extLst>
          </p:cNvPr>
          <p:cNvSpPr/>
          <p:nvPr/>
        </p:nvSpPr>
        <p:spPr>
          <a:xfrm>
            <a:off x="11726059" y="5912035"/>
            <a:ext cx="17148830" cy="1303149"/>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r" defTabSz="863399">
              <a:buClr>
                <a:srgbClr val="719F33"/>
              </a:buClr>
              <a:buFont typeface="Akkurat-Bold"/>
              <a:defRPr sz="1800">
                <a:uFillTx/>
              </a:defRPr>
            </a:pPr>
            <a:r>
              <a:rPr lang="de-DE" sz="4900" b="1" dirty="0" err="1">
                <a:solidFill>
                  <a:srgbClr val="83B814"/>
                </a:solidFill>
                <a:uFill>
                  <a:solidFill>
                    <a:srgbClr val="84B819"/>
                  </a:solidFill>
                </a:uFill>
                <a:latin typeface="Arial" pitchFamily="34" charset="0"/>
                <a:ea typeface="Akkurat-Bold"/>
                <a:cs typeface="Arial" pitchFamily="34" charset="0"/>
                <a:sym typeface="Akkurat-Bold"/>
              </a:rPr>
              <a:t>Cosmic</a:t>
            </a:r>
            <a:r>
              <a:rPr lang="de-DE" sz="4900" b="1" dirty="0">
                <a:solidFill>
                  <a:srgbClr val="83B814"/>
                </a:solidFill>
                <a:uFill>
                  <a:solidFill>
                    <a:srgbClr val="84B819"/>
                  </a:solidFill>
                </a:uFill>
                <a:latin typeface="Arial" pitchFamily="34" charset="0"/>
                <a:ea typeface="Akkurat-Bold"/>
                <a:cs typeface="Arial" pitchFamily="34" charset="0"/>
                <a:sym typeface="Akkurat-Bold"/>
              </a:rPr>
              <a:t> Rays in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the</a:t>
            </a:r>
            <a:r>
              <a:rPr lang="de-DE" sz="4900" b="1" dirty="0">
                <a:solidFill>
                  <a:srgbClr val="83B814"/>
                </a:solidFill>
                <a:uFill>
                  <a:solidFill>
                    <a:srgbClr val="84B819"/>
                  </a:solidFill>
                </a:uFill>
                <a:latin typeface="Arial" pitchFamily="34" charset="0"/>
                <a:ea typeface="Akkurat-Bold"/>
                <a:cs typeface="Arial" pitchFamily="34" charset="0"/>
                <a:sym typeface="Akkurat-Bold"/>
              </a:rPr>
              <a:t> Multi-Messenger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Era</a:t>
            </a:r>
            <a:br>
              <a:rPr lang="de-DE" sz="3700" b="1" dirty="0">
                <a:solidFill>
                  <a:srgbClr val="83B814"/>
                </a:solidFill>
                <a:uFill>
                  <a:solidFill>
                    <a:srgbClr val="84B819"/>
                  </a:solidFill>
                </a:uFill>
                <a:latin typeface="Arial" pitchFamily="34" charset="0"/>
                <a:ea typeface="Akkurat-Bold"/>
                <a:cs typeface="Arial" pitchFamily="34" charset="0"/>
                <a:sym typeface="Akkurat-Bold"/>
              </a:rPr>
            </a:br>
            <a:r>
              <a:rPr lang="de-DE" sz="2900" b="1" dirty="0">
                <a:solidFill>
                  <a:srgbClr val="83B814"/>
                </a:solidFill>
                <a:uFill>
                  <a:solidFill>
                    <a:srgbClr val="84B819"/>
                  </a:solidFill>
                </a:uFill>
                <a:latin typeface="Arial" pitchFamily="34" charset="0"/>
                <a:ea typeface="Akkurat-Bold"/>
                <a:cs typeface="Arial" pitchFamily="34" charset="0"/>
                <a:sym typeface="Akkurat-Bold"/>
              </a:rPr>
              <a:t>Paris 2022</a:t>
            </a:r>
          </a:p>
        </p:txBody>
      </p:sp>
      <p:cxnSp>
        <p:nvCxnSpPr>
          <p:cNvPr id="36" name="Gerade Verbindung 35">
            <a:extLst>
              <a:ext uri="{FF2B5EF4-FFF2-40B4-BE49-F238E27FC236}">
                <a16:creationId xmlns:a16="http://schemas.microsoft.com/office/drawing/2014/main" id="{404A4A04-07A2-BAD2-A84A-1F0023AB4A90}"/>
              </a:ext>
            </a:extLst>
          </p:cNvPr>
          <p:cNvCxnSpPr>
            <a:cxnSpLocks/>
          </p:cNvCxnSpPr>
          <p:nvPr/>
        </p:nvCxnSpPr>
        <p:spPr>
          <a:xfrm>
            <a:off x="1278282" y="7794588"/>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grpSp>
        <p:nvGrpSpPr>
          <p:cNvPr id="43" name="Gruppieren 42">
            <a:extLst>
              <a:ext uri="{FF2B5EF4-FFF2-40B4-BE49-F238E27FC236}">
                <a16:creationId xmlns:a16="http://schemas.microsoft.com/office/drawing/2014/main" id="{904119D8-6E1C-5506-6C53-CD4122B7B908}"/>
              </a:ext>
            </a:extLst>
          </p:cNvPr>
          <p:cNvGrpSpPr/>
          <p:nvPr/>
        </p:nvGrpSpPr>
        <p:grpSpPr>
          <a:xfrm>
            <a:off x="1278282" y="8537172"/>
            <a:ext cx="8730000" cy="11811794"/>
            <a:chOff x="1461600" y="8537171"/>
            <a:chExt cx="8730000" cy="12337159"/>
          </a:xfrm>
        </p:grpSpPr>
        <p:sp>
          <p:nvSpPr>
            <p:cNvPr id="39" name="Abgerundetes Rechteck 38">
              <a:extLst>
                <a:ext uri="{FF2B5EF4-FFF2-40B4-BE49-F238E27FC236}">
                  <a16:creationId xmlns:a16="http://schemas.microsoft.com/office/drawing/2014/main" id="{34911DDD-EF21-9DDD-F146-5BFBD8000F6C}"/>
                </a:ext>
              </a:extLst>
            </p:cNvPr>
            <p:cNvSpPr>
              <a:spLocks/>
            </p:cNvSpPr>
            <p:nvPr/>
          </p:nvSpPr>
          <p:spPr>
            <a:xfrm>
              <a:off x="1463040" y="8537171"/>
              <a:ext cx="8728364" cy="1233715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fontScale="92500" lnSpcReduction="10000"/>
            </a:bodyPr>
            <a:lstStyle/>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Cosmic rays interact with our atmosphere and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produce large air showers including several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types of stable and unstable particles.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unstable daughter particles decay and muons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can be produced, which are able to reach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surface of our earth. This atmospheric muon flux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is divided into a conventional and a prompt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Conventional muons come from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err="1">
                  <a:solidFill>
                    <a:schemeClr val="tx1">
                      <a:lumMod val="75000"/>
                      <a:lumOff val="25000"/>
                    </a:schemeClr>
                  </a:solidFill>
                  <a:uFill>
                    <a:solidFill>
                      <a:srgbClr val="000000"/>
                    </a:solidFill>
                  </a:uFill>
                  <a:latin typeface="Helvetica Light" panose="020B0403020202020204" pitchFamily="34" charset="0"/>
                </a:rPr>
                <a:t>pions</a:t>
              </a:r>
              <a:r>
                <a:rPr lang="en-US" sz="2800" dirty="0">
                  <a:solidFill>
                    <a:schemeClr val="tx1">
                      <a:lumMod val="75000"/>
                      <a:lumOff val="25000"/>
                    </a:schemeClr>
                  </a:solidFill>
                  <a:uFill>
                    <a:solidFill>
                      <a:srgbClr val="000000"/>
                    </a:solidFill>
                  </a:uFill>
                  <a:latin typeface="Helvetica Light" panose="020B0403020202020204" pitchFamily="34" charset="0"/>
                </a:rPr>
                <a:t> and kaons, which have a long lifetime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compared to the other particles that are defined as prompt. Due to the short lifetime of the prompt parent particles, they decay nearly instantly and do not loose any energy. This results in the fact,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that the prompt muon flux follows the primary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 flux and dominates at energies higher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than </a:t>
              </a:r>
              <a:r>
                <a:rPr lang="en-US" sz="2800" dirty="0" err="1">
                  <a:solidFill>
                    <a:schemeClr val="tx1">
                      <a:lumMod val="75000"/>
                      <a:lumOff val="25000"/>
                    </a:schemeClr>
                  </a:solidFill>
                  <a:uFill>
                    <a:solidFill>
                      <a:srgbClr val="000000"/>
                    </a:solidFill>
                  </a:uFill>
                  <a:latin typeface="Helvetica Light" panose="020B0403020202020204" pitchFamily="34" charset="0"/>
                </a:rPr>
                <a:t>TeV</a:t>
              </a:r>
              <a:r>
                <a:rPr lang="en-US" sz="2800" dirty="0">
                  <a:solidFill>
                    <a:schemeClr val="tx1">
                      <a:lumMod val="75000"/>
                      <a:lumOff val="25000"/>
                    </a:schemeClr>
                  </a:solidFill>
                  <a:uFill>
                    <a:solidFill>
                      <a:srgbClr val="000000"/>
                    </a:solidFill>
                  </a:uFill>
                  <a:latin typeface="Helvetica Light" panose="020B0403020202020204" pitchFamily="34" charset="0"/>
                </a:rPr>
                <a:t>. A current challenge in this topic is the </a:t>
              </a:r>
              <a:r>
                <a:rPr lang="en-US" sz="2800" i="1" dirty="0">
                  <a:solidFill>
                    <a:schemeClr val="tx1">
                      <a:lumMod val="75000"/>
                      <a:lumOff val="25000"/>
                    </a:schemeClr>
                  </a:solidFill>
                  <a:uFill>
                    <a:solidFill>
                      <a:srgbClr val="000000"/>
                    </a:solidFill>
                  </a:uFill>
                  <a:latin typeface="Helvetica Light" panose="020B0403020202020204" pitchFamily="34" charset="0"/>
                </a:rPr>
                <a:t>muon puzzle</a:t>
              </a:r>
              <a:r>
                <a:rPr lang="en-US" sz="2800" dirty="0">
                  <a:solidFill>
                    <a:schemeClr val="tx1">
                      <a:lumMod val="75000"/>
                      <a:lumOff val="25000"/>
                    </a:schemeClr>
                  </a:solidFill>
                  <a:uFill>
                    <a:solidFill>
                      <a:srgbClr val="000000"/>
                    </a:solidFill>
                  </a:uFill>
                  <a:latin typeface="Helvetica Light" panose="020B0403020202020204" pitchFamily="34" charset="0"/>
                </a:rPr>
                <a:t>, that describes a mismatch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between the measured muon flux and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simulated one.</a:t>
              </a:r>
            </a:p>
            <a:p>
              <a:pPr marL="40639" marR="40639" indent="0" algn="l" defTabSz="914400" rtl="0" fontAlgn="auto" latinLnBrk="1" hangingPunct="0">
                <a:lnSpc>
                  <a:spcPct val="100000"/>
                </a:lnSpc>
                <a:spcBef>
                  <a:spcPts val="0"/>
                </a:spcBef>
                <a:spcAft>
                  <a:spcPts val="0"/>
                </a:spcAft>
                <a:buClrTx/>
                <a:buSzTx/>
                <a:buFontTx/>
                <a:buNone/>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In this analysis, new air shower simulations will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performed with the latest CORSIKA version including hadronic interaction models describing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the charm component. With this, a new event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sample will be generated to measure the prompt muon flux with the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Neutrino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Observatory. </a:t>
              </a:r>
            </a:p>
          </p:txBody>
        </p:sp>
        <p:sp>
          <p:nvSpPr>
            <p:cNvPr id="42" name="Abgerundetes Rechteck 41">
              <a:extLst>
                <a:ext uri="{FF2B5EF4-FFF2-40B4-BE49-F238E27FC236}">
                  <a16:creationId xmlns:a16="http://schemas.microsoft.com/office/drawing/2014/main" id="{5D410392-ECE4-AF1E-FA64-B73296288E78}"/>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Introduction</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44" name="Gruppieren 43">
            <a:extLst>
              <a:ext uri="{FF2B5EF4-FFF2-40B4-BE49-F238E27FC236}">
                <a16:creationId xmlns:a16="http://schemas.microsoft.com/office/drawing/2014/main" id="{DC35FBB3-036F-FD1E-71A4-E25EA508FFE9}"/>
              </a:ext>
            </a:extLst>
          </p:cNvPr>
          <p:cNvGrpSpPr/>
          <p:nvPr/>
        </p:nvGrpSpPr>
        <p:grpSpPr>
          <a:xfrm>
            <a:off x="10735219" y="20875526"/>
            <a:ext cx="8730000" cy="20036461"/>
            <a:chOff x="1461600" y="8537171"/>
            <a:chExt cx="8730000" cy="20036461"/>
          </a:xfrm>
        </p:grpSpPr>
        <p:sp>
          <p:nvSpPr>
            <p:cNvPr id="45" name="Abgerundetes Rechteck 44">
              <a:extLst>
                <a:ext uri="{FF2B5EF4-FFF2-40B4-BE49-F238E27FC236}">
                  <a16:creationId xmlns:a16="http://schemas.microsoft.com/office/drawing/2014/main" id="{81622145-EF9D-D708-80E9-9421FB62A0BA}"/>
                </a:ext>
              </a:extLst>
            </p:cNvPr>
            <p:cNvSpPr>
              <a:spLocks/>
            </p:cNvSpPr>
            <p:nvPr/>
          </p:nvSpPr>
          <p:spPr>
            <a:xfrm>
              <a:off x="1463040" y="8537171"/>
              <a:ext cx="8728364" cy="20036461"/>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simulation framework CORSIKA is used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simulate 10 Mio. air shower for two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different injection angles 𝜃. Hadronic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interactions are modelled with SIBYLL 2.3d.</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Protons are generated as primary particles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with energies from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5</a:t>
              </a:r>
              <a:r>
                <a:rPr lang="en-US" sz="2800" dirty="0">
                  <a:solidFill>
                    <a:schemeClr val="tx1">
                      <a:lumMod val="75000"/>
                      <a:lumOff val="25000"/>
                    </a:schemeClr>
                  </a:solidFill>
                  <a:uFill>
                    <a:solidFill>
                      <a:srgbClr val="000000"/>
                    </a:solidFill>
                  </a:uFill>
                  <a:latin typeface="Helvetica Light" panose="020B0403020202020204" pitchFamily="34" charset="0"/>
                </a:rPr>
                <a:t> GeV to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using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 </a:t>
              </a:r>
              <a:r>
                <a:rPr lang="en-US" sz="2800" dirty="0" err="1">
                  <a:solidFill>
                    <a:schemeClr val="tx1">
                      <a:lumMod val="75000"/>
                      <a:lumOff val="25000"/>
                    </a:schemeClr>
                  </a:solidFill>
                  <a:uFill>
                    <a:solidFill>
                      <a:srgbClr val="000000"/>
                    </a:solidFill>
                  </a:uFill>
                  <a:latin typeface="Helvetica Light" panose="020B0403020202020204" pitchFamily="34" charset="0"/>
                </a:rPr>
                <a:t>powerlaw</a:t>
              </a:r>
              <a:r>
                <a:rPr lang="en-US" sz="2800" dirty="0">
                  <a:solidFill>
                    <a:schemeClr val="tx1">
                      <a:lumMod val="75000"/>
                      <a:lumOff val="25000"/>
                    </a:schemeClr>
                  </a:solidFill>
                  <a:uFill>
                    <a:solidFill>
                      <a:srgbClr val="000000"/>
                    </a:solidFill>
                  </a:uFill>
                  <a:latin typeface="Helvetica Light" panose="020B0403020202020204" pitchFamily="34" charset="0"/>
                </a:rPr>
                <a:t> of E</a:t>
              </a:r>
              <a:r>
                <a:rPr lang="en-US" sz="2800" baseline="30000" dirty="0">
                  <a:solidFill>
                    <a:schemeClr val="tx1">
                      <a:lumMod val="75000"/>
                      <a:lumOff val="25000"/>
                    </a:schemeClr>
                  </a:solidFill>
                  <a:uFill>
                    <a:solidFill>
                      <a:srgbClr val="000000"/>
                    </a:solidFill>
                  </a:uFill>
                  <a:latin typeface="Helvetica Light" panose="020B0403020202020204" pitchFamily="34" charset="0"/>
                </a:rPr>
                <a:t>-1</a:t>
              </a:r>
              <a:r>
                <a:rPr lang="en-US" sz="2800" dirty="0">
                  <a:solidFill>
                    <a:schemeClr val="tx1">
                      <a:lumMod val="75000"/>
                      <a:lumOff val="25000"/>
                    </a:schemeClr>
                  </a:solidFill>
                  <a:uFill>
                    <a:solidFill>
                      <a:srgbClr val="000000"/>
                    </a:solidFill>
                  </a:uFill>
                  <a:latin typeface="Helvetica Light" panose="020B0403020202020204" pitchFamily="34" charset="0"/>
                </a:rPr>
                <a:t> reweighted to </a:t>
              </a:r>
              <a:r>
                <a:rPr lang="en-US" sz="2800" dirty="0" err="1">
                  <a:solidFill>
                    <a:schemeClr val="tx1">
                      <a:lumMod val="75000"/>
                      <a:lumOff val="25000"/>
                    </a:schemeClr>
                  </a:solidFill>
                  <a:uFill>
                    <a:solidFill>
                      <a:srgbClr val="000000"/>
                    </a:solidFill>
                  </a:uFill>
                  <a:latin typeface="Helvetica Light" panose="020B0403020202020204" pitchFamily="34" charset="0"/>
                </a:rPr>
                <a:t>Gaisser</a:t>
              </a:r>
              <a:r>
                <a:rPr lang="en-US" sz="2800" dirty="0">
                  <a:solidFill>
                    <a:schemeClr val="tx1">
                      <a:lumMod val="75000"/>
                      <a:lumOff val="25000"/>
                    </a:schemeClr>
                  </a:solidFill>
                  <a:uFill>
                    <a:solidFill>
                      <a:srgbClr val="000000"/>
                    </a:solidFill>
                  </a:uFill>
                  <a:latin typeface="Helvetica Light" panose="020B0403020202020204" pitchFamily="34" charset="0"/>
                </a:rPr>
                <a:t> H3a.</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results are compared to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r>
                <a:rPr lang="en-US" sz="2800" baseline="30000" dirty="0">
                  <a:solidFill>
                    <a:schemeClr val="tx1">
                      <a:lumMod val="75000"/>
                      <a:lumOff val="25000"/>
                    </a:schemeClr>
                  </a:solidFill>
                  <a:uFill>
                    <a:solidFill>
                      <a:srgbClr val="000000"/>
                    </a:solidFill>
                  </a:uFill>
                  <a:latin typeface="Helvetica Light" panose="020B0403020202020204" pitchFamily="34" charset="0"/>
                </a:rPr>
                <a:t> </a:t>
              </a:r>
              <a:r>
                <a:rPr lang="en-US" sz="2800" dirty="0">
                  <a:solidFill>
                    <a:schemeClr val="tx1">
                      <a:lumMod val="75000"/>
                      <a:lumOff val="25000"/>
                    </a:schemeClr>
                  </a:solidFill>
                  <a:uFill>
                    <a:solidFill>
                      <a:srgbClr val="000000"/>
                    </a:solidFill>
                  </a:uFill>
                  <a:latin typeface="Helvetica Light" panose="020B0403020202020204" pitchFamily="34" charset="0"/>
                </a:rPr>
                <a:t>using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SIBYLL 2.3c for the prompt and conventional component. The deviations at energies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higher than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7</a:t>
              </a:r>
              <a:r>
                <a:rPr lang="en-US" sz="2800" dirty="0">
                  <a:solidFill>
                    <a:schemeClr val="tx1">
                      <a:lumMod val="75000"/>
                      <a:lumOff val="25000"/>
                    </a:schemeClr>
                  </a:solidFill>
                  <a:uFill>
                    <a:solidFill>
                      <a:srgbClr val="000000"/>
                    </a:solidFill>
                  </a:uFill>
                  <a:latin typeface="Helvetica Light" panose="020B0403020202020204" pitchFamily="34" charset="0"/>
                </a:rPr>
                <a:t> GeV are caused by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maximum injected energy lower than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GZK cut off at ~5 *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In CORSIKA, the</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extended history option is used to identify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and tag the prompt particles manually.</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 further comparison of the different prompt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particles between CORSIKA and SIBYLL 2.3c is performed. Mismatches occur for all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D-mesons and these are still not solved.</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data of SIBYLL 2.3c are taken from [3].</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p:sp>
          <p:nvSpPr>
            <p:cNvPr id="46" name="Abgerundetes Rechteck 45">
              <a:extLst>
                <a:ext uri="{FF2B5EF4-FFF2-40B4-BE49-F238E27FC236}">
                  <a16:creationId xmlns:a16="http://schemas.microsoft.com/office/drawing/2014/main" id="{09324AFC-424F-C247-8BED-22F44BABFF88}"/>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Work in Progress</a:t>
              </a:r>
            </a:p>
          </p:txBody>
        </p:sp>
      </p:grpSp>
      <p:grpSp>
        <p:nvGrpSpPr>
          <p:cNvPr id="86" name="Gruppieren 85">
            <a:extLst>
              <a:ext uri="{FF2B5EF4-FFF2-40B4-BE49-F238E27FC236}">
                <a16:creationId xmlns:a16="http://schemas.microsoft.com/office/drawing/2014/main" id="{84099A65-6A81-8033-FA8C-2EE090EB0466}"/>
              </a:ext>
            </a:extLst>
          </p:cNvPr>
          <p:cNvGrpSpPr/>
          <p:nvPr/>
        </p:nvGrpSpPr>
        <p:grpSpPr>
          <a:xfrm>
            <a:off x="10661739" y="15619345"/>
            <a:ext cx="8730000" cy="4729619"/>
            <a:chOff x="1461600" y="8537171"/>
            <a:chExt cx="8730000" cy="4729619"/>
          </a:xfrm>
        </p:grpSpPr>
        <mc:AlternateContent xmlns:mc="http://schemas.openxmlformats.org/markup-compatibility/2006" xmlns:a14="http://schemas.microsoft.com/office/drawing/2010/main">
          <mc:Choice Requires="a14">
            <p:sp>
              <p:nvSpPr>
                <p:cNvPr id="87" name="Abgerundetes Rechteck 86">
                  <a:extLst>
                    <a:ext uri="{FF2B5EF4-FFF2-40B4-BE49-F238E27FC236}">
                      <a16:creationId xmlns:a16="http://schemas.microsoft.com/office/drawing/2014/main" id="{9BD1EA13-9676-2042-F87E-A3393D6A5A3B}"/>
                    </a:ext>
                  </a:extLst>
                </p:cNvPr>
                <p:cNvSpPr>
                  <a:spLocks/>
                </p:cNvSpPr>
                <p:nvPr/>
              </p:nvSpPr>
              <p:spPr>
                <a:xfrm>
                  <a:off x="1463040" y="8537171"/>
                  <a:ext cx="8728364" cy="472961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14:m>
                    <m:oMathPara xmlns:m="http://schemas.openxmlformats.org/officeDocument/2006/math">
                      <m:oMathParaPr>
                        <m:jc m:val="centerGroup"/>
                      </m:oMathParaPr>
                      <m:oMath xmlns:m="http://schemas.openxmlformats.org/officeDocument/2006/math">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en-US" sz="280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tot</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conv</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prompt</m:t>
                            </m:r>
                          </m:sub>
                        </m:sSub>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mc:Choice>
          <mc:Fallback xmlns="">
            <p:sp>
              <p:nvSpPr>
                <p:cNvPr id="87" name="Abgerundetes Rechteck 86">
                  <a:extLst>
                    <a:ext uri="{FF2B5EF4-FFF2-40B4-BE49-F238E27FC236}">
                      <a16:creationId xmlns:a16="http://schemas.microsoft.com/office/drawing/2014/main" id="{9BD1EA13-9676-2042-F87E-A3393D6A5A3B}"/>
                    </a:ext>
                  </a:extLst>
                </p:cNvPr>
                <p:cNvSpPr>
                  <a:spLocks noRot="1" noChangeAspect="1" noMove="1" noResize="1" noEditPoints="1" noAdjustHandles="1" noChangeArrowheads="1" noChangeShapeType="1" noTextEdit="1"/>
                </p:cNvSpPr>
                <p:nvPr/>
              </p:nvSpPr>
              <p:spPr>
                <a:xfrm>
                  <a:off x="1463040" y="8537171"/>
                  <a:ext cx="8728364" cy="4729619"/>
                </a:xfrm>
                <a:prstGeom prst="roundRect">
                  <a:avLst>
                    <a:gd name="adj" fmla="val 6073"/>
                  </a:avLst>
                </a:prstGeom>
                <a:blipFill>
                  <a:blip r:embed="rId3"/>
                  <a:stretch>
                    <a:fillRect/>
                  </a:stretch>
                </a:blipFill>
                <a:ln w="12700" cap="rnd">
                  <a:solidFill>
                    <a:srgbClr val="83B814"/>
                  </a:solidFill>
                  <a:prstDash val="solid"/>
                  <a:round/>
                </a:ln>
                <a:effectLst/>
              </p:spPr>
              <p:txBody>
                <a:bodyPr/>
                <a:lstStyle/>
                <a:p>
                  <a:r>
                    <a:rPr lang="en-US">
                      <a:noFill/>
                    </a:rPr>
                    <a:t> </a:t>
                  </a:r>
                </a:p>
              </p:txBody>
            </p:sp>
          </mc:Fallback>
        </mc:AlternateContent>
        <p:sp>
          <p:nvSpPr>
            <p:cNvPr id="88" name="Abgerundetes Rechteck 87">
              <a:extLst>
                <a:ext uri="{FF2B5EF4-FFF2-40B4-BE49-F238E27FC236}">
                  <a16:creationId xmlns:a16="http://schemas.microsoft.com/office/drawing/2014/main" id="{BB486327-670C-33DE-0401-EE7D155C3FA9}"/>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Atmospheric Muon Flux</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9" name="Gruppieren 88">
            <a:extLst>
              <a:ext uri="{FF2B5EF4-FFF2-40B4-BE49-F238E27FC236}">
                <a16:creationId xmlns:a16="http://schemas.microsoft.com/office/drawing/2014/main" id="{1F54A0CA-47F6-5135-4B49-85E898CE5351}"/>
              </a:ext>
            </a:extLst>
          </p:cNvPr>
          <p:cNvGrpSpPr/>
          <p:nvPr/>
        </p:nvGrpSpPr>
        <p:grpSpPr>
          <a:xfrm>
            <a:off x="20102552" y="8533097"/>
            <a:ext cx="8730000" cy="6546273"/>
            <a:chOff x="1461600" y="8537171"/>
            <a:chExt cx="8730000" cy="6546273"/>
          </a:xfrm>
        </p:grpSpPr>
        <p:sp>
          <p:nvSpPr>
            <p:cNvPr id="90" name="Abgerundetes Rechteck 89">
              <a:extLst>
                <a:ext uri="{FF2B5EF4-FFF2-40B4-BE49-F238E27FC236}">
                  <a16:creationId xmlns:a16="http://schemas.microsoft.com/office/drawing/2014/main" id="{6E2F5A6B-9501-FB00-8A20-7829C8B7DF36}"/>
                </a:ext>
              </a:extLst>
            </p:cNvPr>
            <p:cNvSpPr>
              <a:spLocks/>
            </p:cNvSpPr>
            <p:nvPr/>
          </p:nvSpPr>
          <p:spPr>
            <a:xfrm>
              <a:off x="1463040" y="8537171"/>
              <a:ext cx="8728364" cy="6546273"/>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lnSpcReduction="10000"/>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air shower simulation framework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CORSIKA 7 is used to estimate the muon flux at the earth surface. Since a large amount of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muons arise due to charmed parent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particles, the module SIBYLL 2.3d is chosen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simulate the hadronic interactions. It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includes the latest updates to simulate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charm component.</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perform a fit of the normalization of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component, several CORSIKA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datasets should be created via re-weighting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amount of prompt particles in the air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shower.   </a:t>
              </a:r>
            </a:p>
          </p:txBody>
        </p:sp>
        <p:sp>
          <p:nvSpPr>
            <p:cNvPr id="91" name="Abgerundetes Rechteck 90">
              <a:extLst>
                <a:ext uri="{FF2B5EF4-FFF2-40B4-BE49-F238E27FC236}">
                  <a16:creationId xmlns:a16="http://schemas.microsoft.com/office/drawing/2014/main" id="{17D28DBB-FE25-818E-EB17-6343A7442094}"/>
                </a:ext>
              </a:extLst>
            </p:cNvPr>
            <p:cNvSpPr>
              <a:spLocks noChangeAspect="1"/>
            </p:cNvSpPr>
            <p:nvPr/>
          </p:nvSpPr>
          <p:spPr>
            <a:xfrm>
              <a:off x="1461600" y="8537172"/>
              <a:ext cx="8730000" cy="828000"/>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Simulation</a:t>
              </a:r>
            </a:p>
          </p:txBody>
        </p:sp>
      </p:grpSp>
      <p:sp>
        <p:nvSpPr>
          <p:cNvPr id="97" name="Shape 16">
            <a:extLst>
              <a:ext uri="{FF2B5EF4-FFF2-40B4-BE49-F238E27FC236}">
                <a16:creationId xmlns:a16="http://schemas.microsoft.com/office/drawing/2014/main" id="{83842148-D2F8-A5E5-E9E0-029691B142E1}"/>
              </a:ext>
            </a:extLst>
          </p:cNvPr>
          <p:cNvSpPr/>
          <p:nvPr/>
        </p:nvSpPr>
        <p:spPr>
          <a:xfrm>
            <a:off x="20695639" y="37271426"/>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99" name="Textfeld 98">
            <a:extLst>
              <a:ext uri="{FF2B5EF4-FFF2-40B4-BE49-F238E27FC236}">
                <a16:creationId xmlns:a16="http://schemas.microsoft.com/office/drawing/2014/main" id="{DC0F385F-DEFE-20D5-EF1F-EB184D4EC1E0}"/>
              </a:ext>
            </a:extLst>
          </p:cNvPr>
          <p:cNvSpPr txBox="1"/>
          <p:nvPr/>
        </p:nvSpPr>
        <p:spPr>
          <a:xfrm>
            <a:off x="20146368" y="33407218"/>
            <a:ext cx="8915149" cy="270918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noAutofit/>
          </a:bodyPr>
          <a:lstStyle/>
          <a:p>
            <a:pPr marL="40639" marR="40639" indent="0" algn="ctr" defTabSz="914400" rtl="0" fontAlgn="auto" latinLnBrk="1" hangingPunct="0">
              <a:lnSpc>
                <a:spcPct val="100000"/>
              </a:lnSpc>
              <a:spcBef>
                <a:spcPts val="0"/>
              </a:spcBef>
              <a:spcAft>
                <a:spcPts val="1800"/>
              </a:spcAft>
              <a:buClrTx/>
              <a:buSzTx/>
              <a:buFontTx/>
              <a:buNone/>
              <a:tabLst/>
            </a:pPr>
            <a:r>
              <a:rPr lang="en-US" sz="4400" dirty="0">
                <a:solidFill>
                  <a:srgbClr val="000000"/>
                </a:solidFill>
                <a:uFill>
                  <a:solidFill>
                    <a:srgbClr val="000000"/>
                  </a:solidFill>
                </a:uFill>
                <a:latin typeface="Helvetica" pitchFamily="2" charset="0"/>
              </a:rPr>
              <a:t>References</a:t>
            </a:r>
          </a:p>
          <a:p>
            <a:pPr marL="40639" marR="40639" algn="l" rtl="0" latinLnBrk="1" hangingPunct="0"/>
            <a:r>
              <a:rPr lang="en-US" sz="2600" dirty="0">
                <a:solidFill>
                  <a:srgbClr val="000000"/>
                </a:solidFill>
                <a:uFill>
                  <a:solidFill>
                    <a:srgbClr val="000000"/>
                  </a:solidFill>
                </a:uFill>
                <a:latin typeface="Helvetica Light" panose="020B0403020202020204" pitchFamily="34" charset="0"/>
              </a:rPr>
              <a:t>[1]  T. Fuchs, PhD Thesis, 10.17877/DE290R-17241</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[2] </a:t>
            </a:r>
            <a:r>
              <a:rPr lang="en-US" sz="2600" dirty="0" err="1">
                <a:solidFill>
                  <a:srgbClr val="000000"/>
                </a:solidFill>
                <a:uFill>
                  <a:solidFill>
                    <a:srgbClr val="000000"/>
                  </a:solidFill>
                </a:uFill>
                <a:latin typeface="Helvetica Light" panose="020B0403020202020204" pitchFamily="34" charset="0"/>
              </a:rPr>
              <a:t>Astropart</a:t>
            </a:r>
            <a:r>
              <a:rPr lang="en-US" sz="2600" dirty="0">
                <a:solidFill>
                  <a:srgbClr val="000000"/>
                </a:solidFill>
                <a:uFill>
                  <a:solidFill>
                    <a:srgbClr val="000000"/>
                  </a:solidFill>
                </a:uFill>
                <a:latin typeface="Helvetica Light" panose="020B0403020202020204" pitchFamily="34" charset="0"/>
              </a:rPr>
              <a:t>. Phys. 78 (2016) 1-27</a:t>
            </a:r>
          </a:p>
          <a:p>
            <a:pPr marL="40639" marR="40639" algn="l" rtl="0" latinLnBrk="1" hangingPunct="0"/>
            <a:r>
              <a:rPr lang="en-US" sz="2600" dirty="0">
                <a:solidFill>
                  <a:srgbClr val="000000"/>
                </a:solidFill>
                <a:uFill>
                  <a:solidFill>
                    <a:srgbClr val="000000"/>
                  </a:solidFill>
                </a:uFill>
                <a:latin typeface="Helvetica Light" panose="020B0403020202020204" pitchFamily="34" charset="0"/>
              </a:rPr>
              <a:t>[3] Phys. Rev. D 100 (2019) 103018</a:t>
            </a:r>
            <a:endParaRPr lang="en-US" sz="4400" dirty="0">
              <a:solidFill>
                <a:srgbClr val="000000"/>
              </a:solidFill>
              <a:uFill>
                <a:solidFill>
                  <a:srgbClr val="000000"/>
                </a:solidFill>
              </a:uFill>
              <a:latin typeface="Helvetica" pitchFamily="2" charset="0"/>
            </a:endParaRPr>
          </a:p>
        </p:txBody>
      </p:sp>
      <p:sp>
        <p:nvSpPr>
          <p:cNvPr id="100" name="Textfeld 99">
            <a:extLst>
              <a:ext uri="{FF2B5EF4-FFF2-40B4-BE49-F238E27FC236}">
                <a16:creationId xmlns:a16="http://schemas.microsoft.com/office/drawing/2014/main" id="{FBE58E75-94BE-F164-0BE5-B456361DF58D}"/>
              </a:ext>
            </a:extLst>
          </p:cNvPr>
          <p:cNvSpPr txBox="1"/>
          <p:nvPr/>
        </p:nvSpPr>
        <p:spPr>
          <a:xfrm>
            <a:off x="1325550" y="41542051"/>
            <a:ext cx="27549339" cy="8101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This work has been supported by the DFG, Collaborative Research Center SFB 876 (project C3) and Collaborative Research Center SFB 1491 (project F3) as well as by the BMBF, project 05A20PEA.</a:t>
            </a:r>
          </a:p>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a:t>
            </a:r>
            <a:endParaRPr kumimoji="0" lang="en-US" sz="2400" u="none" strike="noStrike" cap="none" spc="0" normalizeH="0" baseline="0" dirty="0">
              <a:ln>
                <a:noFill/>
              </a:ln>
              <a:solidFill>
                <a:srgbClr val="000000"/>
              </a:solidFill>
              <a:effectLst/>
              <a:uFill>
                <a:solidFill>
                  <a:srgbClr val="000000"/>
                </a:solidFill>
              </a:uFill>
              <a:latin typeface="Helvetica Light" panose="020B0403020202020204" pitchFamily="34" charset="0"/>
              <a:sym typeface="Times New Roman"/>
            </a:endParaRPr>
          </a:p>
        </p:txBody>
      </p:sp>
      <p:cxnSp>
        <p:nvCxnSpPr>
          <p:cNvPr id="101" name="Gerade Verbindung 100">
            <a:extLst>
              <a:ext uri="{FF2B5EF4-FFF2-40B4-BE49-F238E27FC236}">
                <a16:creationId xmlns:a16="http://schemas.microsoft.com/office/drawing/2014/main" id="{5CBE1F18-7070-E5F7-6F71-28BDF26BBA9A}"/>
              </a:ext>
            </a:extLst>
          </p:cNvPr>
          <p:cNvCxnSpPr>
            <a:cxnSpLocks/>
          </p:cNvCxnSpPr>
          <p:nvPr/>
        </p:nvCxnSpPr>
        <p:spPr>
          <a:xfrm>
            <a:off x="1278282" y="41245126"/>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pic>
        <p:nvPicPr>
          <p:cNvPr id="3" name="Grafik 2" descr="Ein Bild, das Text enthält.&#10;&#10;Automatisch generierte Beschreibung">
            <a:extLst>
              <a:ext uri="{FF2B5EF4-FFF2-40B4-BE49-F238E27FC236}">
                <a16:creationId xmlns:a16="http://schemas.microsoft.com/office/drawing/2014/main" id="{2BC13F49-B856-F499-942B-DAEE242871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8282" y="1516404"/>
            <a:ext cx="7772400" cy="1548407"/>
          </a:xfrm>
          <a:prstGeom prst="rect">
            <a:avLst/>
          </a:prstGeom>
        </p:spPr>
      </p:pic>
      <p:pic>
        <p:nvPicPr>
          <p:cNvPr id="4" name="Grafik 3" descr="Ein Bild, das Text, drinnen, Computer enthält.&#10;&#10;Automatisch generierte Beschreibung">
            <a:extLst>
              <a:ext uri="{FF2B5EF4-FFF2-40B4-BE49-F238E27FC236}">
                <a16:creationId xmlns:a16="http://schemas.microsoft.com/office/drawing/2014/main" id="{C2B615BA-00F9-07A4-90F0-8C04C6836C63}"/>
              </a:ext>
            </a:extLst>
          </p:cNvPr>
          <p:cNvPicPr>
            <a:picLocks noChangeAspect="1"/>
          </p:cNvPicPr>
          <p:nvPr/>
        </p:nvPicPr>
        <p:blipFill>
          <a:blip r:embed="rId5"/>
          <a:stretch>
            <a:fillRect/>
          </a:stretch>
        </p:blipFill>
        <p:spPr>
          <a:xfrm rot="5400000">
            <a:off x="23146717" y="38339380"/>
            <a:ext cx="2240384" cy="1680288"/>
          </a:xfrm>
          <a:prstGeom prst="rect">
            <a:avLst/>
          </a:prstGeom>
        </p:spPr>
      </p:pic>
      <p:sp>
        <p:nvSpPr>
          <p:cNvPr id="5" name="Shape 16">
            <a:extLst>
              <a:ext uri="{FF2B5EF4-FFF2-40B4-BE49-F238E27FC236}">
                <a16:creationId xmlns:a16="http://schemas.microsoft.com/office/drawing/2014/main" id="{C05AC504-A362-AB87-284A-DFF62FA15324}"/>
              </a:ext>
            </a:extLst>
          </p:cNvPr>
          <p:cNvSpPr/>
          <p:nvPr/>
        </p:nvSpPr>
        <p:spPr>
          <a:xfrm>
            <a:off x="23643708" y="37271426"/>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Ludwig</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6" name="Shape 16">
            <a:extLst>
              <a:ext uri="{FF2B5EF4-FFF2-40B4-BE49-F238E27FC236}">
                <a16:creationId xmlns:a16="http://schemas.microsoft.com/office/drawing/2014/main" id="{5AC05103-802A-AF0C-DD68-07FA7CE441B0}"/>
              </a:ext>
            </a:extLst>
          </p:cNvPr>
          <p:cNvSpPr/>
          <p:nvPr/>
        </p:nvSpPr>
        <p:spPr>
          <a:xfrm>
            <a:off x="26454361" y="37330534"/>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Pascal</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pic>
        <p:nvPicPr>
          <p:cNvPr id="7" name="Inhaltsplatzhalter 10" descr="Ein Bild, das Person, drinnen, Wand enthält.&#10;&#10;Automatisch generierte Beschreibung">
            <a:extLst>
              <a:ext uri="{FF2B5EF4-FFF2-40B4-BE49-F238E27FC236}">
                <a16:creationId xmlns:a16="http://schemas.microsoft.com/office/drawing/2014/main" id="{B4F869FF-73C8-2DA3-0028-0D48DCF75CE7}"/>
              </a:ext>
            </a:extLst>
          </p:cNvPr>
          <p:cNvPicPr>
            <a:picLocks noChangeAspect="1"/>
          </p:cNvPicPr>
          <p:nvPr/>
        </p:nvPicPr>
        <p:blipFill>
          <a:blip r:embed="rId6"/>
          <a:stretch>
            <a:fillRect/>
          </a:stretch>
        </p:blipFill>
        <p:spPr>
          <a:xfrm>
            <a:off x="20695639" y="38059332"/>
            <a:ext cx="1680288" cy="2240384"/>
          </a:xfrm>
          <a:prstGeom prst="rect">
            <a:avLst/>
          </a:prstGeom>
        </p:spPr>
      </p:pic>
      <p:sp>
        <p:nvSpPr>
          <p:cNvPr id="8" name="Textfeld 7">
            <a:extLst>
              <a:ext uri="{FF2B5EF4-FFF2-40B4-BE49-F238E27FC236}">
                <a16:creationId xmlns:a16="http://schemas.microsoft.com/office/drawing/2014/main" id="{CABCCBC0-5557-2E70-1847-64FBE324C3B5}"/>
              </a:ext>
            </a:extLst>
          </p:cNvPr>
          <p:cNvSpPr txBox="1"/>
          <p:nvPr/>
        </p:nvSpPr>
        <p:spPr>
          <a:xfrm>
            <a:off x="6060558" y="30077738"/>
            <a:ext cx="184666" cy="19492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pic>
        <p:nvPicPr>
          <p:cNvPr id="9" name="Grafik 8">
            <a:extLst>
              <a:ext uri="{FF2B5EF4-FFF2-40B4-BE49-F238E27FC236}">
                <a16:creationId xmlns:a16="http://schemas.microsoft.com/office/drawing/2014/main" id="{B5ED90C1-A213-5926-2BA2-E66A8F59D308}"/>
              </a:ext>
            </a:extLst>
          </p:cNvPr>
          <p:cNvPicPr>
            <a:picLocks noChangeAspect="1"/>
          </p:cNvPicPr>
          <p:nvPr/>
        </p:nvPicPr>
        <p:blipFill>
          <a:blip r:embed="rId7"/>
          <a:stretch>
            <a:fillRect/>
          </a:stretch>
        </p:blipFill>
        <p:spPr>
          <a:xfrm>
            <a:off x="26157891" y="38059332"/>
            <a:ext cx="2240384" cy="2240384"/>
          </a:xfrm>
          <a:prstGeom prst="rect">
            <a:avLst/>
          </a:prstGeom>
        </p:spPr>
      </p:pic>
      <p:grpSp>
        <p:nvGrpSpPr>
          <p:cNvPr id="14" name="Gruppieren 13">
            <a:extLst>
              <a:ext uri="{FF2B5EF4-FFF2-40B4-BE49-F238E27FC236}">
                <a16:creationId xmlns:a16="http://schemas.microsoft.com/office/drawing/2014/main" id="{A7FFAD62-4766-3175-0D86-0059340D5D22}"/>
              </a:ext>
            </a:extLst>
          </p:cNvPr>
          <p:cNvGrpSpPr/>
          <p:nvPr/>
        </p:nvGrpSpPr>
        <p:grpSpPr>
          <a:xfrm>
            <a:off x="1325550" y="20875526"/>
            <a:ext cx="8730000" cy="20036460"/>
            <a:chOff x="1461600" y="8537170"/>
            <a:chExt cx="8730000" cy="20927641"/>
          </a:xfrm>
        </p:grpSpPr>
        <mc:AlternateContent xmlns:mc="http://schemas.openxmlformats.org/markup-compatibility/2006">
          <mc:Choice xmlns:a14="http://schemas.microsoft.com/office/drawing/2010/main" Requires="a14">
            <p:sp>
              <p:nvSpPr>
                <p:cNvPr id="15" name="Abgerundetes Rechteck 14">
                  <a:extLst>
                    <a:ext uri="{FF2B5EF4-FFF2-40B4-BE49-F238E27FC236}">
                      <a16:creationId xmlns:a16="http://schemas.microsoft.com/office/drawing/2014/main" id="{450DAA71-ADC4-FECC-E1D4-7C3CE1DC2505}"/>
                    </a:ext>
                  </a:extLst>
                </p:cNvPr>
                <p:cNvSpPr>
                  <a:spLocks/>
                </p:cNvSpPr>
                <p:nvPr/>
              </p:nvSpPr>
              <p:spPr>
                <a:xfrm>
                  <a:off x="1463040" y="8537170"/>
                  <a:ext cx="8728364" cy="20927641"/>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An analysis to measure the prompt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components was done by T. Fuchs in [1].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The energy spectrum of leading muons with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a:solidFill>
                        <a:schemeClr val="tx1">
                          <a:lumMod val="75000"/>
                          <a:lumOff val="25000"/>
                        </a:schemeClr>
                      </a:solidFill>
                      <a:uFill>
                        <a:solidFill>
                          <a:srgbClr val="000000"/>
                        </a:solidFill>
                      </a:uFill>
                      <a:latin typeface="Helvetica Light" panose="020B0403020202020204" pitchFamily="34" charset="0"/>
                    </a:rPr>
                    <a:t>max</a:t>
                  </a:r>
                  <a:r>
                    <a:rPr lang="en-US" sz="2800" dirty="0">
                      <a:solidFill>
                        <a:schemeClr val="tx1">
                          <a:lumMod val="75000"/>
                          <a:lumOff val="25000"/>
                        </a:schemeClr>
                      </a:solidFill>
                      <a:uFill>
                        <a:solidFill>
                          <a:srgbClr val="000000"/>
                        </a:solidFill>
                      </a:uFill>
                      <a:latin typeface="Helvetica Light" panose="020B0403020202020204" pitchFamily="34" charset="0"/>
                    </a:rPr>
                    <a:t> / </a:t>
                  </a:r>
                  <a:r>
                    <a:rPr lang="en-US" sz="2800" dirty="0" err="1">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err="1">
                      <a:solidFill>
                        <a:schemeClr val="tx1">
                          <a:lumMod val="75000"/>
                          <a:lumOff val="25000"/>
                        </a:schemeClr>
                      </a:solidFill>
                      <a:uFill>
                        <a:solidFill>
                          <a:srgbClr val="000000"/>
                        </a:solidFill>
                      </a:uFill>
                      <a:latin typeface="Helvetica Light" panose="020B0403020202020204" pitchFamily="34" charset="0"/>
                    </a:rPr>
                    <a:t>tot</a:t>
                  </a:r>
                  <a:r>
                    <a:rPr lang="en-US" sz="2800" dirty="0">
                      <a:solidFill>
                        <a:schemeClr val="tx1">
                          <a:lumMod val="75000"/>
                          <a:lumOff val="25000"/>
                        </a:schemeClr>
                      </a:solidFill>
                      <a:uFill>
                        <a:solidFill>
                          <a:srgbClr val="000000"/>
                        </a:solidFill>
                      </a:uFill>
                      <a:latin typeface="Helvetica Light" panose="020B0403020202020204" pitchFamily="34" charset="0"/>
                    </a:rPr>
                    <a:t> &gt; 0.5 was unfolded and a fit</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of the normalization was performed for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several prompt models. Due to too less MC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statistics, the factor describing the prompt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is compatible with zero.</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14:m>
                    <m:oMathPara xmlns:m="http://schemas.openxmlformats.org/officeDocument/2006/math">
                      <m:oMathParaPr>
                        <m:jc m:val="centerGroup"/>
                      </m:oMathParaPr>
                      <m:oMath xmlns:m="http://schemas.openxmlformats.org/officeDocument/2006/math">
                        <m:r>
                          <a:rPr lang="en-US" sz="2400" i="1">
                            <a:solidFill>
                              <a:schemeClr val="tx1">
                                <a:lumMod val="75000"/>
                                <a:lumOff val="25000"/>
                              </a:schemeClr>
                            </a:solidFill>
                            <a:uFill>
                              <a:solidFill>
                                <a:srgbClr val="000000"/>
                              </a:solidFill>
                            </a:uFill>
                            <a:latin typeface="Cambria Math" panose="02040503050406030204" pitchFamily="18" charset="0"/>
                          </a:rPr>
                          <m:t>𝚽</m:t>
                        </m:r>
                        <m:d>
                          <m:dPr>
                            <m:ctrlPr>
                              <a:rPr lang="de-DE" sz="2400" b="0" i="1" smtClean="0">
                                <a:latin typeface="Cambria Math" panose="02040503050406030204" pitchFamily="18" charset="0"/>
                              </a:rPr>
                            </m:ctrlPr>
                          </m:dPr>
                          <m:e>
                            <m:r>
                              <a:rPr lang="de-DE" sz="2400" b="0" i="1" smtClean="0">
                                <a:latin typeface="Cambria Math" panose="02040503050406030204" pitchFamily="18" charset="0"/>
                              </a:rPr>
                              <m:t>𝐸</m:t>
                            </m:r>
                          </m:e>
                        </m:d>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 </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Another analysis was done in [2]. Hints of the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prompt muon flux are already presented,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but an unreasonable mismatch between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data and MC occurs in the cosine zenith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distribution. A constant offset of about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20 % more data is observed over the entire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range on trigger level. After applying quality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cuts, the ration diverges.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In both simulations, the hadronic interaction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model SIBYLL 2.1 was used which does not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consider charmed particles.</a:t>
                  </a:r>
                </a:p>
              </p:txBody>
            </p:sp>
          </mc:Choice>
          <mc:Fallback>
            <p:sp>
              <p:nvSpPr>
                <p:cNvPr id="15" name="Abgerundetes Rechteck 14">
                  <a:extLst>
                    <a:ext uri="{FF2B5EF4-FFF2-40B4-BE49-F238E27FC236}">
                      <a16:creationId xmlns:a16="http://schemas.microsoft.com/office/drawing/2014/main" id="{450DAA71-ADC4-FECC-E1D4-7C3CE1DC2505}"/>
                    </a:ext>
                  </a:extLst>
                </p:cNvPr>
                <p:cNvSpPr>
                  <a:spLocks noRot="1" noChangeAspect="1" noMove="1" noResize="1" noEditPoints="1" noAdjustHandles="1" noChangeArrowheads="1" noChangeShapeType="1" noTextEdit="1"/>
                </p:cNvSpPr>
                <p:nvPr/>
              </p:nvSpPr>
              <p:spPr>
                <a:xfrm>
                  <a:off x="1463040" y="8537170"/>
                  <a:ext cx="8728364" cy="20927641"/>
                </a:xfrm>
                <a:prstGeom prst="roundRect">
                  <a:avLst>
                    <a:gd name="adj" fmla="val 6073"/>
                  </a:avLst>
                </a:prstGeom>
                <a:blipFill>
                  <a:blip r:embed="rId8"/>
                  <a:stretch>
                    <a:fillRect/>
                  </a:stretch>
                </a:blipFill>
                <a:ln w="12700" cap="rnd">
                  <a:solidFill>
                    <a:srgbClr val="83B814"/>
                  </a:solidFill>
                  <a:prstDash val="solid"/>
                  <a:round/>
                </a:ln>
                <a:effectLst/>
              </p:spPr>
              <p:txBody>
                <a:bodyPr/>
                <a:lstStyle/>
                <a:p>
                  <a:r>
                    <a:rPr lang="en-US">
                      <a:noFill/>
                    </a:rPr>
                    <a:t> </a:t>
                  </a:r>
                </a:p>
              </p:txBody>
            </p:sp>
          </mc:Fallback>
        </mc:AlternateContent>
        <p:sp>
          <p:nvSpPr>
            <p:cNvPr id="17" name="Abgerundetes Rechteck 16">
              <a:extLst>
                <a:ext uri="{FF2B5EF4-FFF2-40B4-BE49-F238E27FC236}">
                  <a16:creationId xmlns:a16="http://schemas.microsoft.com/office/drawing/2014/main" id="{07E5EC74-706D-A3D5-83A1-8083CACF308F}"/>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Former Analyses</a:t>
              </a:r>
            </a:p>
          </p:txBody>
        </p:sp>
      </p:grpSp>
      <p:pic>
        <p:nvPicPr>
          <p:cNvPr id="19" name="Grafik 18">
            <a:extLst>
              <a:ext uri="{FF2B5EF4-FFF2-40B4-BE49-F238E27FC236}">
                <a16:creationId xmlns:a16="http://schemas.microsoft.com/office/drawing/2014/main" id="{8679DD55-FFB0-698B-AEB2-B4AF358F80D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61739" y="8537172"/>
            <a:ext cx="8728364" cy="6546273"/>
          </a:xfrm>
          <a:prstGeom prst="rect">
            <a:avLst/>
          </a:prstGeom>
        </p:spPr>
      </p:pic>
      <p:sp>
        <p:nvSpPr>
          <p:cNvPr id="23" name="Textfeld 22">
            <a:extLst>
              <a:ext uri="{FF2B5EF4-FFF2-40B4-BE49-F238E27FC236}">
                <a16:creationId xmlns:a16="http://schemas.microsoft.com/office/drawing/2014/main" id="{E8A3B6BB-FC7D-3527-571B-5C7925C007D0}"/>
              </a:ext>
            </a:extLst>
          </p:cNvPr>
          <p:cNvSpPr txBox="1"/>
          <p:nvPr/>
        </p:nvSpPr>
        <p:spPr>
          <a:xfrm>
            <a:off x="10869295" y="14681661"/>
            <a:ext cx="5745149"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1200" b="0" i="0" u="none" strike="noStrike" cap="none" spc="0" normalizeH="0" baseline="0" dirty="0" err="1">
                <a:ln>
                  <a:noFill/>
                </a:ln>
                <a:solidFill>
                  <a:schemeClr val="bg1"/>
                </a:solidFill>
                <a:effectLst/>
                <a:uFill>
                  <a:solidFill>
                    <a:srgbClr val="000000"/>
                  </a:solidFill>
                </a:uFill>
                <a:latin typeface="Helvetica" pitchFamily="2" charset="0"/>
                <a:sym typeface="Times New Roman"/>
              </a:rPr>
              <a:t>masterclass.icecube.wisc.edu</a:t>
            </a:r>
            <a:endParaRPr kumimoji="0" lang="en-US" sz="1200" b="0" i="0"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nvGrpSpPr>
          <p:cNvPr id="24" name="Gruppieren 23">
            <a:extLst>
              <a:ext uri="{FF2B5EF4-FFF2-40B4-BE49-F238E27FC236}">
                <a16:creationId xmlns:a16="http://schemas.microsoft.com/office/drawing/2014/main" id="{60F3741D-4312-25D9-7433-9D224DD518EF}"/>
              </a:ext>
            </a:extLst>
          </p:cNvPr>
          <p:cNvGrpSpPr/>
          <p:nvPr/>
        </p:nvGrpSpPr>
        <p:grpSpPr>
          <a:xfrm>
            <a:off x="20271495" y="26071777"/>
            <a:ext cx="8730000" cy="7038517"/>
            <a:chOff x="1461600" y="8537171"/>
            <a:chExt cx="8730000" cy="7038517"/>
          </a:xfrm>
        </p:grpSpPr>
        <p:sp>
          <p:nvSpPr>
            <p:cNvPr id="25" name="Abgerundetes Rechteck 24">
              <a:extLst>
                <a:ext uri="{FF2B5EF4-FFF2-40B4-BE49-F238E27FC236}">
                  <a16:creationId xmlns:a16="http://schemas.microsoft.com/office/drawing/2014/main" id="{F49CD5A1-5D1E-1399-F501-37B4F9CC5FD7}"/>
                </a:ext>
              </a:extLst>
            </p:cNvPr>
            <p:cNvSpPr>
              <a:spLocks/>
            </p:cNvSpPr>
            <p:nvPr/>
          </p:nvSpPr>
          <p:spPr>
            <a:xfrm>
              <a:off x="1463040" y="8537171"/>
              <a:ext cx="8728364" cy="7038517"/>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Since the extended history option in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CORSIKA may include some bugs, another</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cross-check to tag the prompt particles will</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be performed with DYNSTACK</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New CORSIKA datasets with SIBYLL 2.3c/d will be simulated considering a charmed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component and a tagging of prompt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particles </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Finally, an unfolding of the muon flux in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energy/zenith bins and a fit of the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normalization will be performed</a:t>
              </a:r>
            </a:p>
          </p:txBody>
        </p:sp>
        <p:sp>
          <p:nvSpPr>
            <p:cNvPr id="26" name="Abgerundetes Rechteck 25">
              <a:extLst>
                <a:ext uri="{FF2B5EF4-FFF2-40B4-BE49-F238E27FC236}">
                  <a16:creationId xmlns:a16="http://schemas.microsoft.com/office/drawing/2014/main" id="{B7ECAA31-D35B-5D36-5EF2-F2C4B4516214}"/>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Next Steps</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pic>
        <p:nvPicPr>
          <p:cNvPr id="28" name="Grafik 27">
            <a:extLst>
              <a:ext uri="{FF2B5EF4-FFF2-40B4-BE49-F238E27FC236}">
                <a16:creationId xmlns:a16="http://schemas.microsoft.com/office/drawing/2014/main" id="{EADC3102-4844-4667-CCE9-759CE5E7296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213769" y="26668696"/>
            <a:ext cx="6534816" cy="4433167"/>
          </a:xfrm>
          <a:prstGeom prst="rect">
            <a:avLst/>
          </a:prstGeom>
        </p:spPr>
      </p:pic>
      <p:sp>
        <p:nvSpPr>
          <p:cNvPr id="18" name="Textfeld 17">
            <a:extLst>
              <a:ext uri="{FF2B5EF4-FFF2-40B4-BE49-F238E27FC236}">
                <a16:creationId xmlns:a16="http://schemas.microsoft.com/office/drawing/2014/main" id="{799D98C2-D7B3-B4F4-7CC4-DA30D9C78674}"/>
              </a:ext>
            </a:extLst>
          </p:cNvPr>
          <p:cNvSpPr txBox="1"/>
          <p:nvPr/>
        </p:nvSpPr>
        <p:spPr>
          <a:xfrm>
            <a:off x="11970842" y="18245187"/>
            <a:ext cx="305507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𝝿, 𝞙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-3.7</a:t>
            </a:r>
            <a:endPar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sp>
        <p:nvSpPr>
          <p:cNvPr id="20" name="Textfeld 19">
            <a:extLst>
              <a:ext uri="{FF2B5EF4-FFF2-40B4-BE49-F238E27FC236}">
                <a16:creationId xmlns:a16="http://schemas.microsoft.com/office/drawing/2014/main" id="{302F0E21-E805-583C-4408-24DF1F42CE9F}"/>
              </a:ext>
            </a:extLst>
          </p:cNvPr>
          <p:cNvSpPr txBox="1"/>
          <p:nvPr/>
        </p:nvSpPr>
        <p:spPr>
          <a:xfrm>
            <a:off x="15657045" y="18194878"/>
            <a:ext cx="3055079" cy="182614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“rest”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-2.7</a:t>
            </a:r>
          </a:p>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dirty="0">
                <a:ln>
                  <a:noFill/>
                </a:ln>
                <a:solidFill>
                  <a:srgbClr val="000000"/>
                </a:solidFill>
                <a:effectLst/>
                <a:uFill>
                  <a:solidFill>
                    <a:srgbClr val="000000"/>
                  </a:solidFill>
                </a:uFill>
                <a:latin typeface="+mn-lt"/>
                <a:ea typeface="+mn-ea"/>
                <a:cs typeface="+mn-cs"/>
                <a:sym typeface="Times New Roman"/>
              </a:rPr>
              <a:t>(all particles with a decay length lower than 0.123 cm)</a:t>
            </a:r>
          </a:p>
        </p:txBody>
      </p:sp>
      <p:cxnSp>
        <p:nvCxnSpPr>
          <p:cNvPr id="29" name="Gerade Verbindung mit Pfeil 28">
            <a:extLst>
              <a:ext uri="{FF2B5EF4-FFF2-40B4-BE49-F238E27FC236}">
                <a16:creationId xmlns:a16="http://schemas.microsoft.com/office/drawing/2014/main" id="{07C04F83-333A-BE7A-FF58-2B6216D46A5A}"/>
              </a:ext>
            </a:extLst>
          </p:cNvPr>
          <p:cNvCxnSpPr/>
          <p:nvPr/>
        </p:nvCxnSpPr>
        <p:spPr>
          <a:xfrm flipV="1">
            <a:off x="13221730" y="17286025"/>
            <a:ext cx="1013254" cy="777723"/>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cxnSp>
        <p:nvCxnSpPr>
          <p:cNvPr id="30" name="Gerade Verbindung mit Pfeil 29">
            <a:extLst>
              <a:ext uri="{FF2B5EF4-FFF2-40B4-BE49-F238E27FC236}">
                <a16:creationId xmlns:a16="http://schemas.microsoft.com/office/drawing/2014/main" id="{EAB5C863-9EC3-198F-0759-BF708248195E}"/>
              </a:ext>
            </a:extLst>
          </p:cNvPr>
          <p:cNvCxnSpPr>
            <a:cxnSpLocks/>
          </p:cNvCxnSpPr>
          <p:nvPr/>
        </p:nvCxnSpPr>
        <p:spPr>
          <a:xfrm flipH="1" flipV="1">
            <a:off x="16044992" y="17484343"/>
            <a:ext cx="261644" cy="682001"/>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grpSp>
        <p:nvGrpSpPr>
          <p:cNvPr id="49" name="Gruppieren 48">
            <a:extLst>
              <a:ext uri="{FF2B5EF4-FFF2-40B4-BE49-F238E27FC236}">
                <a16:creationId xmlns:a16="http://schemas.microsoft.com/office/drawing/2014/main" id="{F2047BCE-0B4B-4295-0952-E6BF8CD2ED37}"/>
              </a:ext>
            </a:extLst>
          </p:cNvPr>
          <p:cNvGrpSpPr/>
          <p:nvPr/>
        </p:nvGrpSpPr>
        <p:grpSpPr>
          <a:xfrm>
            <a:off x="20144889" y="15629531"/>
            <a:ext cx="8730000" cy="9939925"/>
            <a:chOff x="1461600" y="8537172"/>
            <a:chExt cx="8730000" cy="9939925"/>
          </a:xfrm>
        </p:grpSpPr>
        <p:sp>
          <p:nvSpPr>
            <p:cNvPr id="50" name="Abgerundetes Rechteck 49">
              <a:extLst>
                <a:ext uri="{FF2B5EF4-FFF2-40B4-BE49-F238E27FC236}">
                  <a16:creationId xmlns:a16="http://schemas.microsoft.com/office/drawing/2014/main" id="{3FF91B1F-287A-6C0A-58BA-05F0C7FCBC0D}"/>
                </a:ext>
              </a:extLst>
            </p:cNvPr>
            <p:cNvSpPr>
              <a:spLocks/>
            </p:cNvSpPr>
            <p:nvPr/>
          </p:nvSpPr>
          <p:spPr>
            <a:xfrm>
              <a:off x="1463040" y="8537172"/>
              <a:ext cx="8728364" cy="9939925"/>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p:sp>
          <p:nvSpPr>
            <p:cNvPr id="51" name="Abgerundetes Rechteck 50">
              <a:extLst>
                <a:ext uri="{FF2B5EF4-FFF2-40B4-BE49-F238E27FC236}">
                  <a16:creationId xmlns:a16="http://schemas.microsoft.com/office/drawing/2014/main" id="{A088C533-8225-2718-5CC8-D8D9D2384305}"/>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Work in Progress</a:t>
              </a:r>
            </a:p>
          </p:txBody>
        </p:sp>
      </p:grpSp>
      <p:pic>
        <p:nvPicPr>
          <p:cNvPr id="53" name="Grafik 52">
            <a:extLst>
              <a:ext uri="{FF2B5EF4-FFF2-40B4-BE49-F238E27FC236}">
                <a16:creationId xmlns:a16="http://schemas.microsoft.com/office/drawing/2014/main" id="{C998F9E0-91F9-576A-A87A-C8938BA8A11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94201" y="35909971"/>
            <a:ext cx="6773951" cy="4955191"/>
          </a:xfrm>
          <a:prstGeom prst="rect">
            <a:avLst/>
          </a:prstGeom>
        </p:spPr>
      </p:pic>
      <p:pic>
        <p:nvPicPr>
          <p:cNvPr id="57" name="Grafik 56">
            <a:extLst>
              <a:ext uri="{FF2B5EF4-FFF2-40B4-BE49-F238E27FC236}">
                <a16:creationId xmlns:a16="http://schemas.microsoft.com/office/drawing/2014/main" id="{9B1DA143-2E88-E965-9AE1-2F48F0216D92}"/>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958576" y="20722643"/>
            <a:ext cx="6319507" cy="4704429"/>
          </a:xfrm>
          <a:prstGeom prst="rect">
            <a:avLst/>
          </a:prstGeom>
        </p:spPr>
      </p:pic>
      <p:pic>
        <p:nvPicPr>
          <p:cNvPr id="59" name="Grafik 58">
            <a:extLst>
              <a:ext uri="{FF2B5EF4-FFF2-40B4-BE49-F238E27FC236}">
                <a16:creationId xmlns:a16="http://schemas.microsoft.com/office/drawing/2014/main" id="{64EEBE60-743F-C99A-2D49-C3CC24910966}"/>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616714" y="28709289"/>
            <a:ext cx="6316747" cy="4421723"/>
          </a:xfrm>
          <a:prstGeom prst="rect">
            <a:avLst/>
          </a:prstGeom>
        </p:spPr>
      </p:pic>
      <p:pic>
        <p:nvPicPr>
          <p:cNvPr id="61" name="Grafik 60">
            <a:extLst>
              <a:ext uri="{FF2B5EF4-FFF2-40B4-BE49-F238E27FC236}">
                <a16:creationId xmlns:a16="http://schemas.microsoft.com/office/drawing/2014/main" id="{0D372951-1970-1381-8F15-AE47201A404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1616714" y="35490335"/>
            <a:ext cx="6469233" cy="5175386"/>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867</Words>
  <Application>Microsoft Macintosh PowerPoint</Application>
  <PresentationFormat>Benutzerdefiniert</PresentationFormat>
  <Paragraphs>118</Paragraphs>
  <Slides>1</Slides>
  <Notes>1</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vt:i4>
      </vt:variant>
    </vt:vector>
  </HeadingPairs>
  <TitlesOfParts>
    <vt:vector size="11" baseType="lpstr">
      <vt:lpstr>Akkurat</vt:lpstr>
      <vt:lpstr>Akkurat-Bold</vt:lpstr>
      <vt:lpstr>Arial</vt:lpstr>
      <vt:lpstr>Cambria Math</vt:lpstr>
      <vt:lpstr>Courier New</vt:lpstr>
      <vt:lpstr>Helvetica</vt:lpstr>
      <vt:lpstr>Helvetica Light</vt:lpstr>
      <vt:lpstr>Lucida Grande</vt:lpstr>
      <vt:lpstr>Times New Roman</vt:lpstr>
      <vt:lpstr>White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Blacky</dc:creator>
  <cp:lastModifiedBy>Pascal Gutjahr</cp:lastModifiedBy>
  <cp:revision>317</cp:revision>
  <dcterms:modified xsi:type="dcterms:W3CDTF">2022-11-29T19:26:38Z</dcterms:modified>
</cp:coreProperties>
</file>